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452" r:id="rId2"/>
    <p:sldId id="438" r:id="rId3"/>
    <p:sldId id="474" r:id="rId4"/>
    <p:sldId id="475" r:id="rId5"/>
    <p:sldId id="453" r:id="rId6"/>
    <p:sldId id="476" r:id="rId7"/>
    <p:sldId id="454" r:id="rId8"/>
    <p:sldId id="455" r:id="rId9"/>
    <p:sldId id="457" r:id="rId10"/>
    <p:sldId id="477" r:id="rId11"/>
    <p:sldId id="478" r:id="rId12"/>
    <p:sldId id="479" r:id="rId13"/>
    <p:sldId id="459" r:id="rId14"/>
    <p:sldId id="480" r:id="rId15"/>
    <p:sldId id="482" r:id="rId16"/>
    <p:sldId id="458" r:id="rId17"/>
    <p:sldId id="460" r:id="rId18"/>
    <p:sldId id="483" r:id="rId19"/>
    <p:sldId id="462" r:id="rId20"/>
    <p:sldId id="484" r:id="rId21"/>
    <p:sldId id="451" r:id="rId22"/>
    <p:sldId id="450" r:id="rId23"/>
  </p:sldIdLst>
  <p:sldSz cx="9144000" cy="5143500" type="screen16x9"/>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D1689A-4C89-2578-3B4B-E89A834151D6}" name="Nancy Raider" initials="NR" userId="S::nar4015@med.cornell.edu::d49d8a2c-e8e6-46d3-9c26-d4f35563bb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555"/>
    <a:srgbClr val="343433"/>
    <a:srgbClr val="B31B1B"/>
    <a:srgbClr val="E87722"/>
    <a:srgbClr val="CF4520"/>
    <a:srgbClr val="A20815"/>
    <a:srgbClr val="636463"/>
    <a:srgbClr val="F47A22"/>
    <a:srgbClr val="A2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2" autoAdjust="0"/>
    <p:restoredTop sz="86866" autoAdjust="0"/>
  </p:normalViewPr>
  <p:slideViewPr>
    <p:cSldViewPr snapToGrid="0" snapToObjects="1">
      <p:cViewPr>
        <p:scale>
          <a:sx n="149" d="100"/>
          <a:sy n="149" d="100"/>
        </p:scale>
        <p:origin x="1256" y="2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1" d="100"/>
        <a:sy n="91" d="100"/>
      </p:scale>
      <p:origin x="0" y="0"/>
    </p:cViewPr>
  </p:sorterViewPr>
  <p:notesViewPr>
    <p:cSldViewPr snapToGrid="0" snapToObjects="1">
      <p:cViewPr varScale="1">
        <p:scale>
          <a:sx n="119" d="100"/>
          <a:sy n="119" d="100"/>
        </p:scale>
        <p:origin x="43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9D880E72-C0D1-7B4E-95F7-AA2918E085BC}" type="datetimeFigureOut">
              <a:rPr lang="en-US" smtClean="0"/>
              <a:pPr/>
              <a:t>4/22/25</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25FBFBE2-5FC1-6D49-9CB1-BEBD9B36BDD1}" type="slidenum">
              <a:rPr lang="en-US" smtClean="0"/>
              <a:pPr/>
              <a:t>‹#›</a:t>
            </a:fld>
            <a:endParaRPr lang="en-US"/>
          </a:p>
        </p:txBody>
      </p:sp>
    </p:spTree>
    <p:extLst>
      <p:ext uri="{BB962C8B-B14F-4D97-AF65-F5344CB8AC3E}">
        <p14:creationId xmlns:p14="http://schemas.microsoft.com/office/powerpoint/2010/main" val="3158721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835B1ABD-57F1-1B46-A417-3C7D1F2A85D0}" type="datetimeFigureOut">
              <a:rPr lang="en-US" smtClean="0"/>
              <a:pPr/>
              <a:t>4/22/25</a:t>
            </a:fld>
            <a:endParaRPr lang="en-US"/>
          </a:p>
        </p:txBody>
      </p:sp>
      <p:sp>
        <p:nvSpPr>
          <p:cNvPr id="4" name="Slide Image Placeholder 3"/>
          <p:cNvSpPr>
            <a:spLocks noGrp="1" noRot="1" noChangeAspect="1"/>
          </p:cNvSpPr>
          <p:nvPr>
            <p:ph type="sldImg" idx="2"/>
          </p:nvPr>
        </p:nvSpPr>
        <p:spPr>
          <a:xfrm>
            <a:off x="409575" y="698500"/>
            <a:ext cx="62071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33FF746A-9A42-BC49-B5AB-F8339C12B1B4}" type="slidenum">
              <a:rPr lang="en-US" smtClean="0"/>
              <a:pPr/>
              <a:t>‹#›</a:t>
            </a:fld>
            <a:endParaRPr lang="en-US"/>
          </a:p>
        </p:txBody>
      </p:sp>
    </p:spTree>
    <p:extLst>
      <p:ext uri="{BB962C8B-B14F-4D97-AF65-F5344CB8AC3E}">
        <p14:creationId xmlns:p14="http://schemas.microsoft.com/office/powerpoint/2010/main" val="3823909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a:t>
            </a:fld>
            <a:endParaRPr lang="en-US"/>
          </a:p>
        </p:txBody>
      </p:sp>
    </p:spTree>
    <p:extLst>
      <p:ext uri="{BB962C8B-B14F-4D97-AF65-F5344CB8AC3E}">
        <p14:creationId xmlns:p14="http://schemas.microsoft.com/office/powerpoint/2010/main" val="62938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12F5C-6221-9F52-8882-6646D42E0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49058-C4FE-D426-5CD6-646BB227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14FC6-3915-9E3E-2C29-3540AAA2F8ED}"/>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high proportions of reads mapping to coding regions (CDS) and untranslated regions (UTRs), with modest levels of reads aligning to intronic or intergenic regions</a:t>
            </a:r>
            <a:endParaRPr lang="en-US" dirty="0"/>
          </a:p>
        </p:txBody>
      </p:sp>
      <p:sp>
        <p:nvSpPr>
          <p:cNvPr id="4" name="Slide Number Placeholder 3">
            <a:extLst>
              <a:ext uri="{FF2B5EF4-FFF2-40B4-BE49-F238E27FC236}">
                <a16:creationId xmlns:a16="http://schemas.microsoft.com/office/drawing/2014/main" id="{4AD2E468-5EAF-B68A-1929-769B35B53FF4}"/>
              </a:ext>
            </a:extLst>
          </p:cNvPr>
          <p:cNvSpPr>
            <a:spLocks noGrp="1"/>
          </p:cNvSpPr>
          <p:nvPr>
            <p:ph type="sldNum" sz="quarter" idx="5"/>
          </p:nvPr>
        </p:nvSpPr>
        <p:spPr/>
        <p:txBody>
          <a:bodyPr/>
          <a:lstStyle/>
          <a:p>
            <a:fld id="{33FF746A-9A42-BC49-B5AB-F8339C12B1B4}" type="slidenum">
              <a:rPr lang="en-US" smtClean="0"/>
              <a:pPr/>
              <a:t>11</a:t>
            </a:fld>
            <a:endParaRPr lang="en-US"/>
          </a:p>
        </p:txBody>
      </p:sp>
    </p:spTree>
    <p:extLst>
      <p:ext uri="{BB962C8B-B14F-4D97-AF65-F5344CB8AC3E}">
        <p14:creationId xmlns:p14="http://schemas.microsoft.com/office/powerpoint/2010/main" val="356047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E64B-DDF7-759C-A875-3A0EED5E6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DDFF3-86CE-20B1-CF82-C8F064F57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A946C-00C3-2FD2-16ED-AE7F921AA17C}"/>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The majority of reads in each sample were successfully assigned to annotated gene features</a:t>
            </a:r>
            <a:endParaRPr lang="en-US" dirty="0"/>
          </a:p>
        </p:txBody>
      </p:sp>
      <p:sp>
        <p:nvSpPr>
          <p:cNvPr id="4" name="Slide Number Placeholder 3">
            <a:extLst>
              <a:ext uri="{FF2B5EF4-FFF2-40B4-BE49-F238E27FC236}">
                <a16:creationId xmlns:a16="http://schemas.microsoft.com/office/drawing/2014/main" id="{2E230D0A-65D4-3F64-3CDA-C04237E4EC85}"/>
              </a:ext>
            </a:extLst>
          </p:cNvPr>
          <p:cNvSpPr>
            <a:spLocks noGrp="1"/>
          </p:cNvSpPr>
          <p:nvPr>
            <p:ph type="sldNum" sz="quarter" idx="5"/>
          </p:nvPr>
        </p:nvSpPr>
        <p:spPr/>
        <p:txBody>
          <a:bodyPr/>
          <a:lstStyle/>
          <a:p>
            <a:fld id="{33FF746A-9A42-BC49-B5AB-F8339C12B1B4}" type="slidenum">
              <a:rPr lang="en-US" smtClean="0"/>
              <a:pPr/>
              <a:t>12</a:t>
            </a:fld>
            <a:endParaRPr lang="en-US"/>
          </a:p>
        </p:txBody>
      </p:sp>
    </p:spTree>
    <p:extLst>
      <p:ext uri="{BB962C8B-B14F-4D97-AF65-F5344CB8AC3E}">
        <p14:creationId xmlns:p14="http://schemas.microsoft.com/office/powerpoint/2010/main" val="350845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40C1-0C9F-51BD-59CE-734F521D6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DC72D-F530-9AFA-5DC3-A220BB335B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CFCAE-6483-40BA-7F5C-FDDE123B57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5B944F-2340-EFEF-36A1-8D340C8F305C}"/>
              </a:ext>
            </a:extLst>
          </p:cNvPr>
          <p:cNvSpPr>
            <a:spLocks noGrp="1"/>
          </p:cNvSpPr>
          <p:nvPr>
            <p:ph type="sldNum" sz="quarter" idx="5"/>
          </p:nvPr>
        </p:nvSpPr>
        <p:spPr/>
        <p:txBody>
          <a:bodyPr/>
          <a:lstStyle/>
          <a:p>
            <a:fld id="{33FF746A-9A42-BC49-B5AB-F8339C12B1B4}" type="slidenum">
              <a:rPr lang="en-US" smtClean="0"/>
              <a:pPr/>
              <a:t>13</a:t>
            </a:fld>
            <a:endParaRPr lang="en-US"/>
          </a:p>
        </p:txBody>
      </p:sp>
    </p:spTree>
    <p:extLst>
      <p:ext uri="{BB962C8B-B14F-4D97-AF65-F5344CB8AC3E}">
        <p14:creationId xmlns:p14="http://schemas.microsoft.com/office/powerpoint/2010/main" val="2443978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94727-6F71-640E-65E9-F3A6C4270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B2D1D-A612-C345-6D7E-9D395DCA5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0B26B-839A-45B6-EE90-920B64B0CC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C01EF9-33F0-A343-05F4-DA02E5FCAE44}"/>
              </a:ext>
            </a:extLst>
          </p:cNvPr>
          <p:cNvSpPr>
            <a:spLocks noGrp="1"/>
          </p:cNvSpPr>
          <p:nvPr>
            <p:ph type="sldNum" sz="quarter" idx="5"/>
          </p:nvPr>
        </p:nvSpPr>
        <p:spPr/>
        <p:txBody>
          <a:bodyPr/>
          <a:lstStyle/>
          <a:p>
            <a:fld id="{33FF746A-9A42-BC49-B5AB-F8339C12B1B4}" type="slidenum">
              <a:rPr lang="en-US" smtClean="0"/>
              <a:pPr/>
              <a:t>14</a:t>
            </a:fld>
            <a:endParaRPr lang="en-US"/>
          </a:p>
        </p:txBody>
      </p:sp>
    </p:spTree>
    <p:extLst>
      <p:ext uri="{BB962C8B-B14F-4D97-AF65-F5344CB8AC3E}">
        <p14:creationId xmlns:p14="http://schemas.microsoft.com/office/powerpoint/2010/main" val="426184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5467-9908-7E13-0BB1-22A8DC952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40B2D-5861-656E-8AE3-8A3CDBB3F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16C77-61C8-48E4-2BB4-D141BBE3686F}"/>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Genes with both high statistical significance and large absolute fold change (in red) are the most biologically relevant. In this dataset, several upregulated genes stand out in the upper right quadrant—particularly interferon-stimulated genes (ISGs) such as ISG15, IFI44, IFI44L, USP18, and STAT1.</a:t>
            </a:r>
            <a:endParaRPr lang="en-US" dirty="0"/>
          </a:p>
        </p:txBody>
      </p:sp>
      <p:sp>
        <p:nvSpPr>
          <p:cNvPr id="4" name="Slide Number Placeholder 3">
            <a:extLst>
              <a:ext uri="{FF2B5EF4-FFF2-40B4-BE49-F238E27FC236}">
                <a16:creationId xmlns:a16="http://schemas.microsoft.com/office/drawing/2014/main" id="{F0B45378-1324-F303-ABEE-94429C016F34}"/>
              </a:ext>
            </a:extLst>
          </p:cNvPr>
          <p:cNvSpPr>
            <a:spLocks noGrp="1"/>
          </p:cNvSpPr>
          <p:nvPr>
            <p:ph type="sldNum" sz="quarter" idx="5"/>
          </p:nvPr>
        </p:nvSpPr>
        <p:spPr/>
        <p:txBody>
          <a:bodyPr/>
          <a:lstStyle/>
          <a:p>
            <a:fld id="{33FF746A-9A42-BC49-B5AB-F8339C12B1B4}" type="slidenum">
              <a:rPr lang="en-US" smtClean="0"/>
              <a:pPr/>
              <a:t>15</a:t>
            </a:fld>
            <a:endParaRPr lang="en-US"/>
          </a:p>
        </p:txBody>
      </p:sp>
    </p:spTree>
    <p:extLst>
      <p:ext uri="{BB962C8B-B14F-4D97-AF65-F5344CB8AC3E}">
        <p14:creationId xmlns:p14="http://schemas.microsoft.com/office/powerpoint/2010/main" val="378514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227C-2B4E-056D-1E12-7CB01727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C0FF-A67E-0E4C-3FED-D0D7A15FE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81EBB-986F-9D1A-0F7B-368EBABE9A2A}"/>
              </a:ext>
            </a:extLst>
          </p:cNvPr>
          <p:cNvSpPr>
            <a:spLocks noGrp="1"/>
          </p:cNvSpPr>
          <p:nvPr>
            <p:ph type="body" idx="1"/>
          </p:nvPr>
        </p:nvSpPr>
        <p:spPr/>
        <p:txBody>
          <a:bodyPr/>
          <a:lstStyle/>
          <a:p>
            <a:pPr marL="171450" indent="-171450">
              <a:buFontTx/>
              <a:buChar char="-"/>
            </a:pPr>
            <a:r>
              <a:rPr lang="en-US" b="0" i="0" dirty="0">
                <a:solidFill>
                  <a:srgbClr val="333333"/>
                </a:solidFill>
                <a:effectLst/>
                <a:latin typeface="Helvetica Neue" panose="02000503000000020004" pitchFamily="2" charset="0"/>
              </a:rPr>
              <a:t>I used the Benjamini-Hochberg (BH) method to correct for multiple testing</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0" i="0" dirty="0" err="1">
                <a:solidFill>
                  <a:srgbClr val="333333"/>
                </a:solidFill>
                <a:effectLst/>
                <a:latin typeface="Helvetica Neue" panose="02000503000000020004" pitchFamily="2" charset="0"/>
              </a:rPr>
              <a:t>qvalueCutoff</a:t>
            </a:r>
            <a:r>
              <a:rPr lang="en-US" b="0" i="0" dirty="0">
                <a:solidFill>
                  <a:srgbClr val="333333"/>
                </a:solidFill>
                <a:effectLst/>
                <a:latin typeface="Helvetica Neue" panose="02000503000000020004" pitchFamily="2" charset="0"/>
              </a:rPr>
              <a:t> = 0.2: I applied a more lenient q-value threshold of 0.2 to capture broader patterns that may be biologically relevant but marginally less significant. This is useful for exploratory analysis.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0" i="0" dirty="0" err="1">
                <a:solidFill>
                  <a:srgbClr val="333333"/>
                </a:solidFill>
                <a:effectLst/>
                <a:latin typeface="Helvetica Neue" panose="02000503000000020004" pitchFamily="2" charset="0"/>
              </a:rPr>
              <a:t>minGSSize</a:t>
            </a:r>
            <a:r>
              <a:rPr lang="en-US" b="0" i="0" dirty="0">
                <a:solidFill>
                  <a:srgbClr val="333333"/>
                </a:solidFill>
                <a:effectLst/>
                <a:latin typeface="Helvetica Neue" panose="02000503000000020004" pitchFamily="2" charset="0"/>
              </a:rPr>
              <a:t> = 5: I excluded GO terms with fewer than 5 associated genes to avoid inflated significance due to small set sizes.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0" i="0" dirty="0" err="1">
                <a:solidFill>
                  <a:srgbClr val="333333"/>
                </a:solidFill>
                <a:effectLst/>
                <a:latin typeface="Helvetica Neue" panose="02000503000000020004" pitchFamily="2" charset="0"/>
              </a:rPr>
              <a:t>maxGSSize</a:t>
            </a:r>
            <a:r>
              <a:rPr lang="en-US" b="0" i="0" dirty="0">
                <a:solidFill>
                  <a:srgbClr val="333333"/>
                </a:solidFill>
                <a:effectLst/>
                <a:latin typeface="Helvetica Neue" panose="02000503000000020004" pitchFamily="2" charset="0"/>
              </a:rPr>
              <a:t> = 800: I filtered out GO terms with more than 800 associated genes to prevent overly generic categories from diluting the interpretability of the results.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Helvetica Neue" panose="02000503000000020004" pitchFamily="2" charset="0"/>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Helvetica Neue" panose="02000503000000020004" pitchFamily="2" charset="0"/>
              </a:rPr>
              <a:t>In addition, I observed increased activity in processes related to the cell cycle, like how cells prepare to divide and organize their chromosomes. This suggests that the CD4+ T cells in SLE patients might be dividing or growing in unusual ways..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4E4CAA6-B344-AD3E-7AA3-2551DD18C657}"/>
              </a:ext>
            </a:extLst>
          </p:cNvPr>
          <p:cNvSpPr>
            <a:spLocks noGrp="1"/>
          </p:cNvSpPr>
          <p:nvPr>
            <p:ph type="sldNum" sz="quarter" idx="5"/>
          </p:nvPr>
        </p:nvSpPr>
        <p:spPr/>
        <p:txBody>
          <a:bodyPr/>
          <a:lstStyle/>
          <a:p>
            <a:fld id="{33FF746A-9A42-BC49-B5AB-F8339C12B1B4}" type="slidenum">
              <a:rPr lang="en-US" smtClean="0"/>
              <a:pPr/>
              <a:t>16</a:t>
            </a:fld>
            <a:endParaRPr lang="en-US"/>
          </a:p>
        </p:txBody>
      </p:sp>
    </p:spTree>
    <p:extLst>
      <p:ext uri="{BB962C8B-B14F-4D97-AF65-F5344CB8AC3E}">
        <p14:creationId xmlns:p14="http://schemas.microsoft.com/office/powerpoint/2010/main" val="15698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F6C0-0D4B-91AE-20D5-97EF3B325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ECC01-FC7A-21C3-A9DA-A28925D0A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66BA7-7D93-1382-E9A0-554F626985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7463DA-60BF-5F13-7299-E3658685DD94}"/>
              </a:ext>
            </a:extLst>
          </p:cNvPr>
          <p:cNvSpPr>
            <a:spLocks noGrp="1"/>
          </p:cNvSpPr>
          <p:nvPr>
            <p:ph type="sldNum" sz="quarter" idx="5"/>
          </p:nvPr>
        </p:nvSpPr>
        <p:spPr/>
        <p:txBody>
          <a:bodyPr/>
          <a:lstStyle/>
          <a:p>
            <a:fld id="{33FF746A-9A42-BC49-B5AB-F8339C12B1B4}" type="slidenum">
              <a:rPr lang="en-US" smtClean="0"/>
              <a:pPr/>
              <a:t>17</a:t>
            </a:fld>
            <a:endParaRPr lang="en-US"/>
          </a:p>
        </p:txBody>
      </p:sp>
    </p:spTree>
    <p:extLst>
      <p:ext uri="{BB962C8B-B14F-4D97-AF65-F5344CB8AC3E}">
        <p14:creationId xmlns:p14="http://schemas.microsoft.com/office/powerpoint/2010/main" val="397402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DE3C-44D7-4A57-BAF3-1B93A763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DEE77-A872-C140-B013-B5D9EE5FC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E26E6-915B-B16A-990A-C9D8AADA8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19074-9A23-CF85-127F-CDBE33CE9901}"/>
              </a:ext>
            </a:extLst>
          </p:cNvPr>
          <p:cNvSpPr>
            <a:spLocks noGrp="1"/>
          </p:cNvSpPr>
          <p:nvPr>
            <p:ph type="sldNum" sz="quarter" idx="5"/>
          </p:nvPr>
        </p:nvSpPr>
        <p:spPr/>
        <p:txBody>
          <a:bodyPr/>
          <a:lstStyle/>
          <a:p>
            <a:fld id="{33FF746A-9A42-BC49-B5AB-F8339C12B1B4}" type="slidenum">
              <a:rPr lang="en-US" smtClean="0"/>
              <a:pPr/>
              <a:t>18</a:t>
            </a:fld>
            <a:endParaRPr lang="en-US"/>
          </a:p>
        </p:txBody>
      </p:sp>
    </p:spTree>
    <p:extLst>
      <p:ext uri="{BB962C8B-B14F-4D97-AF65-F5344CB8AC3E}">
        <p14:creationId xmlns:p14="http://schemas.microsoft.com/office/powerpoint/2010/main" val="24120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D863F-85C7-F12D-4091-9344BC1C4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91610-AF2B-1A35-0692-672DE883A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CCD8F-D612-3C02-37EA-50F5191504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851B9B-3C99-008F-2B67-B3CC71640CAD}"/>
              </a:ext>
            </a:extLst>
          </p:cNvPr>
          <p:cNvSpPr>
            <a:spLocks noGrp="1"/>
          </p:cNvSpPr>
          <p:nvPr>
            <p:ph type="sldNum" sz="quarter" idx="5"/>
          </p:nvPr>
        </p:nvSpPr>
        <p:spPr/>
        <p:txBody>
          <a:bodyPr/>
          <a:lstStyle/>
          <a:p>
            <a:fld id="{33FF746A-9A42-BC49-B5AB-F8339C12B1B4}" type="slidenum">
              <a:rPr lang="en-US" smtClean="0"/>
              <a:pPr/>
              <a:t>19</a:t>
            </a:fld>
            <a:endParaRPr lang="en-US"/>
          </a:p>
        </p:txBody>
      </p:sp>
    </p:spTree>
    <p:extLst>
      <p:ext uri="{BB962C8B-B14F-4D97-AF65-F5344CB8AC3E}">
        <p14:creationId xmlns:p14="http://schemas.microsoft.com/office/powerpoint/2010/main" val="2245742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5D2EC-5C6E-827B-01E2-C23E46BC9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96B8-B353-039B-7EA0-9A7229E35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E8F26-CEB5-28A0-4508-9E2D24DFCA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85CDEB-A6F9-E708-4EA3-520550B7CDAC}"/>
              </a:ext>
            </a:extLst>
          </p:cNvPr>
          <p:cNvSpPr>
            <a:spLocks noGrp="1"/>
          </p:cNvSpPr>
          <p:nvPr>
            <p:ph type="sldNum" sz="quarter" idx="5"/>
          </p:nvPr>
        </p:nvSpPr>
        <p:spPr/>
        <p:txBody>
          <a:bodyPr/>
          <a:lstStyle/>
          <a:p>
            <a:fld id="{33FF746A-9A42-BC49-B5AB-F8339C12B1B4}" type="slidenum">
              <a:rPr lang="en-US" smtClean="0"/>
              <a:pPr/>
              <a:t>20</a:t>
            </a:fld>
            <a:endParaRPr lang="en-US"/>
          </a:p>
        </p:txBody>
      </p:sp>
    </p:spTree>
    <p:extLst>
      <p:ext uri="{BB962C8B-B14F-4D97-AF65-F5344CB8AC3E}">
        <p14:creationId xmlns:p14="http://schemas.microsoft.com/office/powerpoint/2010/main" val="150941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D9E6-ABEC-AE0C-CCF0-0C23BCF14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23498-9D06-477A-E829-85A052C25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3B848-64FA-B339-3E8E-4FBDD394D8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E86380-8CC5-E90A-CCEC-9722E27150B2}"/>
              </a:ext>
            </a:extLst>
          </p:cNvPr>
          <p:cNvSpPr>
            <a:spLocks noGrp="1"/>
          </p:cNvSpPr>
          <p:nvPr>
            <p:ph type="sldNum" sz="quarter" idx="5"/>
          </p:nvPr>
        </p:nvSpPr>
        <p:spPr/>
        <p:txBody>
          <a:bodyPr/>
          <a:lstStyle/>
          <a:p>
            <a:fld id="{33FF746A-9A42-BC49-B5AB-F8339C12B1B4}" type="slidenum">
              <a:rPr lang="en-US" smtClean="0"/>
              <a:pPr/>
              <a:t>3</a:t>
            </a:fld>
            <a:endParaRPr lang="en-US"/>
          </a:p>
        </p:txBody>
      </p:sp>
    </p:spTree>
    <p:extLst>
      <p:ext uri="{BB962C8B-B14F-4D97-AF65-F5344CB8AC3E}">
        <p14:creationId xmlns:p14="http://schemas.microsoft.com/office/powerpoint/2010/main" val="39481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43016-9DA0-244B-6655-9FA7D9A13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5F702-1DF0-E152-4BE8-C8A095A3F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F6D4C-E0C3-48FE-69D5-DC609577B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506B93-210F-ADE1-81D1-32511D657D2B}"/>
              </a:ext>
            </a:extLst>
          </p:cNvPr>
          <p:cNvSpPr>
            <a:spLocks noGrp="1"/>
          </p:cNvSpPr>
          <p:nvPr>
            <p:ph type="sldNum" sz="quarter" idx="5"/>
          </p:nvPr>
        </p:nvSpPr>
        <p:spPr/>
        <p:txBody>
          <a:bodyPr/>
          <a:lstStyle/>
          <a:p>
            <a:fld id="{33FF746A-9A42-BC49-B5AB-F8339C12B1B4}" type="slidenum">
              <a:rPr lang="en-US" smtClean="0"/>
              <a:pPr/>
              <a:t>4</a:t>
            </a:fld>
            <a:endParaRPr lang="en-US"/>
          </a:p>
        </p:txBody>
      </p:sp>
    </p:spTree>
    <p:extLst>
      <p:ext uri="{BB962C8B-B14F-4D97-AF65-F5344CB8AC3E}">
        <p14:creationId xmlns:p14="http://schemas.microsoft.com/office/powerpoint/2010/main" val="239681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87FC-3EF3-56E9-9393-B669C4B53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FCBC6-7E77-9FB6-A8F4-6B086B55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85080-4082-4653-9B12-CB0B124A15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6CE3F2-B3E7-CAB1-0B9B-A9D6A63481AE}"/>
              </a:ext>
            </a:extLst>
          </p:cNvPr>
          <p:cNvSpPr>
            <a:spLocks noGrp="1"/>
          </p:cNvSpPr>
          <p:nvPr>
            <p:ph type="sldNum" sz="quarter" idx="5"/>
          </p:nvPr>
        </p:nvSpPr>
        <p:spPr/>
        <p:txBody>
          <a:bodyPr/>
          <a:lstStyle/>
          <a:p>
            <a:fld id="{33FF746A-9A42-BC49-B5AB-F8339C12B1B4}" type="slidenum">
              <a:rPr lang="en-US" smtClean="0"/>
              <a:pPr/>
              <a:t>5</a:t>
            </a:fld>
            <a:endParaRPr lang="en-US"/>
          </a:p>
        </p:txBody>
      </p:sp>
    </p:spTree>
    <p:extLst>
      <p:ext uri="{BB962C8B-B14F-4D97-AF65-F5344CB8AC3E}">
        <p14:creationId xmlns:p14="http://schemas.microsoft.com/office/powerpoint/2010/main" val="360122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A15FB-97ED-F776-A57A-5845E1C45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D7062-904E-13FF-A62E-7787C99FF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6EAAE-4387-8CB6-256B-7B5FD68366C1}"/>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Expected in RNA-seq data due to biases introduced during random priming and fragmentation in library preparation</a:t>
            </a:r>
            <a:endParaRPr lang="en-US" dirty="0"/>
          </a:p>
        </p:txBody>
      </p:sp>
      <p:sp>
        <p:nvSpPr>
          <p:cNvPr id="4" name="Slide Number Placeholder 3">
            <a:extLst>
              <a:ext uri="{FF2B5EF4-FFF2-40B4-BE49-F238E27FC236}">
                <a16:creationId xmlns:a16="http://schemas.microsoft.com/office/drawing/2014/main" id="{E8A56C1B-07CE-32FA-F252-1C9524CEC01C}"/>
              </a:ext>
            </a:extLst>
          </p:cNvPr>
          <p:cNvSpPr>
            <a:spLocks noGrp="1"/>
          </p:cNvSpPr>
          <p:nvPr>
            <p:ph type="sldNum" sz="quarter" idx="5"/>
          </p:nvPr>
        </p:nvSpPr>
        <p:spPr/>
        <p:txBody>
          <a:bodyPr/>
          <a:lstStyle/>
          <a:p>
            <a:fld id="{33FF746A-9A42-BC49-B5AB-F8339C12B1B4}" type="slidenum">
              <a:rPr lang="en-US" smtClean="0"/>
              <a:pPr/>
              <a:t>6</a:t>
            </a:fld>
            <a:endParaRPr lang="en-US"/>
          </a:p>
        </p:txBody>
      </p:sp>
    </p:spTree>
    <p:extLst>
      <p:ext uri="{BB962C8B-B14F-4D97-AF65-F5344CB8AC3E}">
        <p14:creationId xmlns:p14="http://schemas.microsoft.com/office/powerpoint/2010/main" val="137582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1125-074C-4A4A-45FC-72031F012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65647-A801-4D1F-2CB2-7E6F03C65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213B3-3A29-CC54-3B85-8BAB8C0C4F26}"/>
              </a:ext>
            </a:extLst>
          </p:cNvPr>
          <p:cNvSpPr>
            <a:spLocks noGrp="1"/>
          </p:cNvSpPr>
          <p:nvPr>
            <p:ph type="body" idx="1"/>
          </p:nvPr>
        </p:nvSpPr>
        <p:spPr/>
        <p:txBody>
          <a:bodyPr/>
          <a:lstStyle/>
          <a:p>
            <a:r>
              <a:rPr lang="en-US" dirty="0"/>
              <a:t>--</a:t>
            </a:r>
            <a:r>
              <a:rPr lang="en-US" dirty="0" err="1"/>
              <a:t>quantMode</a:t>
            </a:r>
            <a:r>
              <a:rPr lang="en-US" dirty="0"/>
              <a:t> </a:t>
            </a:r>
            <a:r>
              <a:rPr lang="en-US" dirty="0" err="1"/>
              <a:t>GeneCounts</a:t>
            </a:r>
            <a:r>
              <a:rPr lang="en-US" b="0" i="0" dirty="0">
                <a:solidFill>
                  <a:srgbClr val="333333"/>
                </a:solidFill>
                <a:effectLst/>
                <a:latin typeface="Helvetica Neue" panose="02000503000000020004" pitchFamily="2" charset="0"/>
              </a:rPr>
              <a:t>: This parameter instructs STAR to perform basic gene-level quantification during the alignment step. File reports raw read counts for each gene across four columns: the first column lists the gene ID, followed by counts assuming </a:t>
            </a:r>
            <a:r>
              <a:rPr lang="en-US" b="0" i="0" dirty="0" err="1">
                <a:solidFill>
                  <a:srgbClr val="333333"/>
                </a:solidFill>
                <a:effectLst/>
                <a:latin typeface="Helvetica Neue" panose="02000503000000020004" pitchFamily="2" charset="0"/>
              </a:rPr>
              <a:t>unstranded</a:t>
            </a:r>
            <a:r>
              <a:rPr lang="en-US" b="0" i="0" dirty="0">
                <a:solidFill>
                  <a:srgbClr val="333333"/>
                </a:solidFill>
                <a:effectLst/>
                <a:latin typeface="Helvetica Neue" panose="02000503000000020004" pitchFamily="2" charset="0"/>
              </a:rPr>
              <a:t> data, counts for strand-specific data (forward strand), and counts for strand-specific data (reverse strand). STAR quantifies reads by overlapping aligned reads with </a:t>
            </a:r>
            <a:r>
              <a:rPr lang="en-US" b="0" i="0" dirty="0" err="1">
                <a:solidFill>
                  <a:srgbClr val="333333"/>
                </a:solidFill>
                <a:effectLst/>
                <a:latin typeface="Helvetica Neue" panose="02000503000000020004" pitchFamily="2" charset="0"/>
              </a:rPr>
              <a:t>exonic</a:t>
            </a:r>
            <a:r>
              <a:rPr lang="en-US" b="0" i="0" dirty="0">
                <a:solidFill>
                  <a:srgbClr val="333333"/>
                </a:solidFill>
                <a:effectLst/>
                <a:latin typeface="Helvetica Neue" panose="02000503000000020004" pitchFamily="2" charset="0"/>
              </a:rPr>
              <a:t> regions defined in the provided GTF annotation file.</a:t>
            </a:r>
          </a:p>
          <a:p>
            <a:r>
              <a:rPr lang="en-US" dirty="0"/>
              <a:t>--</a:t>
            </a:r>
            <a:r>
              <a:rPr lang="en-US" dirty="0" err="1"/>
              <a:t>outFilterMultimapNmax</a:t>
            </a:r>
            <a:r>
              <a:rPr lang="en-US" b="0" i="0" dirty="0">
                <a:solidFill>
                  <a:srgbClr val="333333"/>
                </a:solidFill>
                <a:effectLst/>
                <a:latin typeface="Helvetica Neue" panose="02000503000000020004" pitchFamily="2" charset="0"/>
              </a:rPr>
              <a:t>: This is a highly stringent filter that only retains reads mapping to a single genomic location. Any read that maps to more than one locus (even just two) is discarded. This can lead to the exclusion of legitimate reads that align to homologous genes, but ultimately I prioritized unambiguous, high-confidence alignments for clearer downstream interpretation. Gene families, pseudogenes, or paralogs</a:t>
            </a:r>
          </a:p>
          <a:p>
            <a:r>
              <a:rPr lang="en-US" dirty="0"/>
              <a:t>--</a:t>
            </a:r>
            <a:r>
              <a:rPr lang="en-US" dirty="0" err="1"/>
              <a:t>outFilterMismatchNoverReadLmax</a:t>
            </a:r>
            <a:r>
              <a:rPr lang="en-US" b="0" i="0" dirty="0">
                <a:solidFill>
                  <a:srgbClr val="333333"/>
                </a:solidFill>
                <a:effectLst/>
                <a:latin typeface="Helvetica Neue" panose="02000503000000020004" pitchFamily="2" charset="0"/>
              </a:rPr>
              <a:t>: Discards reads with more than 4% mismatches relative to their length.</a:t>
            </a:r>
            <a:endParaRPr lang="en-US" dirty="0"/>
          </a:p>
        </p:txBody>
      </p:sp>
      <p:sp>
        <p:nvSpPr>
          <p:cNvPr id="4" name="Slide Number Placeholder 3">
            <a:extLst>
              <a:ext uri="{FF2B5EF4-FFF2-40B4-BE49-F238E27FC236}">
                <a16:creationId xmlns:a16="http://schemas.microsoft.com/office/drawing/2014/main" id="{A7BDE9A8-C046-5BF3-9A79-1BD9338C4C9F}"/>
              </a:ext>
            </a:extLst>
          </p:cNvPr>
          <p:cNvSpPr>
            <a:spLocks noGrp="1"/>
          </p:cNvSpPr>
          <p:nvPr>
            <p:ph type="sldNum" sz="quarter" idx="5"/>
          </p:nvPr>
        </p:nvSpPr>
        <p:spPr/>
        <p:txBody>
          <a:bodyPr/>
          <a:lstStyle/>
          <a:p>
            <a:fld id="{33FF746A-9A42-BC49-B5AB-F8339C12B1B4}" type="slidenum">
              <a:rPr lang="en-US" smtClean="0"/>
              <a:pPr/>
              <a:t>7</a:t>
            </a:fld>
            <a:endParaRPr lang="en-US"/>
          </a:p>
        </p:txBody>
      </p:sp>
    </p:spTree>
    <p:extLst>
      <p:ext uri="{BB962C8B-B14F-4D97-AF65-F5344CB8AC3E}">
        <p14:creationId xmlns:p14="http://schemas.microsoft.com/office/powerpoint/2010/main" val="143895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CC9B3-FF00-54B8-4D28-D605C487F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E5398-3C26-E8BC-1BD4-724B36901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FB8ED-F3DD-7131-8A22-93F82DCB6F6D}"/>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panose="02000503000000020004" pitchFamily="2" charset="0"/>
              </a:rPr>
              <a:t>--</a:t>
            </a:r>
            <a:r>
              <a:rPr lang="en-US" b="0" i="0" dirty="0" err="1">
                <a:solidFill>
                  <a:srgbClr val="333333"/>
                </a:solidFill>
                <a:effectLst/>
                <a:latin typeface="Helvetica Neue" panose="02000503000000020004" pitchFamily="2" charset="0"/>
              </a:rPr>
              <a:t>countReadPairs</a:t>
            </a:r>
            <a:r>
              <a:rPr lang="en-US" b="0" i="0" dirty="0">
                <a:solidFill>
                  <a:srgbClr val="333333"/>
                </a:solidFill>
                <a:effectLst/>
                <a:latin typeface="Helvetica Neue" panose="02000503000000020004" pitchFamily="2" charset="0"/>
              </a:rPr>
              <a:t>: Ensures only properly paired reads are counted as a fragment. This avoids double-counting each end of a pair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panose="02000503000000020004" pitchFamily="2" charset="0"/>
              </a:rPr>
              <a:t>--s 2: Indicates the data is stranded and in reverse orientation (appropriate for </a:t>
            </a:r>
            <a:r>
              <a:rPr lang="en-US" b="0" i="0" dirty="0" err="1">
                <a:solidFill>
                  <a:srgbClr val="333333"/>
                </a:solidFill>
                <a:effectLst/>
                <a:latin typeface="Helvetica Neue" panose="02000503000000020004" pitchFamily="2" charset="0"/>
              </a:rPr>
              <a:t>TruSeq</a:t>
            </a:r>
            <a:r>
              <a:rPr lang="en-US" b="0" i="0" dirty="0">
                <a:solidFill>
                  <a:srgbClr val="333333"/>
                </a:solidFill>
                <a:effectLst/>
                <a:latin typeface="Helvetica Neue" panose="02000503000000020004" pitchFamily="2" charset="0"/>
              </a:rPr>
              <a:t> Stranded mRNA kits).</a:t>
            </a:r>
          </a:p>
          <a:p>
            <a:pPr>
              <a:buNone/>
            </a:pPr>
            <a:br>
              <a:rPr lang="en-US" dirty="0"/>
            </a:br>
            <a:endParaRPr lang="en-US" b="0" i="0" dirty="0">
              <a:solidFill>
                <a:srgbClr val="333333"/>
              </a:solidFill>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3B079899-8374-7D1A-5472-ABB53ED72743}"/>
              </a:ext>
            </a:extLst>
          </p:cNvPr>
          <p:cNvSpPr>
            <a:spLocks noGrp="1"/>
          </p:cNvSpPr>
          <p:nvPr>
            <p:ph type="sldNum" sz="quarter" idx="5"/>
          </p:nvPr>
        </p:nvSpPr>
        <p:spPr/>
        <p:txBody>
          <a:bodyPr/>
          <a:lstStyle/>
          <a:p>
            <a:fld id="{33FF746A-9A42-BC49-B5AB-F8339C12B1B4}" type="slidenum">
              <a:rPr lang="en-US" smtClean="0"/>
              <a:pPr/>
              <a:t>8</a:t>
            </a:fld>
            <a:endParaRPr lang="en-US"/>
          </a:p>
        </p:txBody>
      </p:sp>
    </p:spTree>
    <p:extLst>
      <p:ext uri="{BB962C8B-B14F-4D97-AF65-F5344CB8AC3E}">
        <p14:creationId xmlns:p14="http://schemas.microsoft.com/office/powerpoint/2010/main" val="271099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ACF7-1C3F-C544-0826-8119DE592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D56FD-7660-1731-6183-ECF989182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4353E-03BA-984B-BFBE-C1600EBE5D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48E851-B5EC-DF9E-E261-FEE288D8D077}"/>
              </a:ext>
            </a:extLst>
          </p:cNvPr>
          <p:cNvSpPr>
            <a:spLocks noGrp="1"/>
          </p:cNvSpPr>
          <p:nvPr>
            <p:ph type="sldNum" sz="quarter" idx="5"/>
          </p:nvPr>
        </p:nvSpPr>
        <p:spPr/>
        <p:txBody>
          <a:bodyPr/>
          <a:lstStyle/>
          <a:p>
            <a:fld id="{33FF746A-9A42-BC49-B5AB-F8339C12B1B4}" type="slidenum">
              <a:rPr lang="en-US" smtClean="0"/>
              <a:pPr/>
              <a:t>9</a:t>
            </a:fld>
            <a:endParaRPr lang="en-US"/>
          </a:p>
        </p:txBody>
      </p:sp>
    </p:spTree>
    <p:extLst>
      <p:ext uri="{BB962C8B-B14F-4D97-AF65-F5344CB8AC3E}">
        <p14:creationId xmlns:p14="http://schemas.microsoft.com/office/powerpoint/2010/main" val="41546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7A979-7E7D-36F6-97E8-EF3E6A1C0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D939-651E-AF60-E8C0-7834935B3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57D97-E0A6-8A4B-2458-E794218FE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211621-AC8A-0CD5-08C0-4605AA48C095}"/>
              </a:ext>
            </a:extLst>
          </p:cNvPr>
          <p:cNvSpPr>
            <a:spLocks noGrp="1"/>
          </p:cNvSpPr>
          <p:nvPr>
            <p:ph type="sldNum" sz="quarter" idx="5"/>
          </p:nvPr>
        </p:nvSpPr>
        <p:spPr/>
        <p:txBody>
          <a:bodyPr/>
          <a:lstStyle/>
          <a:p>
            <a:fld id="{33FF746A-9A42-BC49-B5AB-F8339C12B1B4}" type="slidenum">
              <a:rPr lang="en-US" smtClean="0"/>
              <a:pPr/>
              <a:t>10</a:t>
            </a:fld>
            <a:endParaRPr lang="en-US"/>
          </a:p>
        </p:txBody>
      </p:sp>
    </p:spTree>
    <p:extLst>
      <p:ext uri="{BB962C8B-B14F-4D97-AF65-F5344CB8AC3E}">
        <p14:creationId xmlns:p14="http://schemas.microsoft.com/office/powerpoint/2010/main" val="2681037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8F8DD-10C1-9CE3-7F45-489DFFAD302E}"/>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8D92239-97C5-DC53-FCF8-631C38E32D24}"/>
              </a:ext>
            </a:extLst>
          </p:cNvPr>
          <p:cNvSpPr/>
          <p:nvPr userDrawn="1"/>
        </p:nvSpPr>
        <p:spPr>
          <a:xfrm>
            <a:off x="0" y="1320393"/>
            <a:ext cx="9144000" cy="3362743"/>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396072" y="1603652"/>
            <a:ext cx="8351856" cy="1329595"/>
          </a:xfrm>
        </p:spPr>
        <p:txBody>
          <a:bodyPr lIns="0" bIns="0" anchor="b" anchorCtr="0">
            <a:spAutoFit/>
          </a:bodyPr>
          <a:lstStyle>
            <a:lvl1pPr algn="l">
              <a:lnSpc>
                <a:spcPct val="90000"/>
              </a:lnSpc>
              <a:defRPr sz="4800" b="1" baseline="0">
                <a:solidFill>
                  <a:schemeClr val="bg1"/>
                </a:solidFill>
                <a:latin typeface="Arial"/>
                <a:cs typeface="Arial"/>
              </a:defRPr>
            </a:lvl1pPr>
          </a:lstStyle>
          <a:p>
            <a:r>
              <a:rPr lang="en-US" dirty="0"/>
              <a:t>Masterbrand 1-liner</a:t>
            </a:r>
            <a:br>
              <a:rPr lang="en-US" dirty="0"/>
            </a:br>
            <a:r>
              <a:rPr lang="en-US" dirty="0"/>
              <a:t>Cover Slide</a:t>
            </a:r>
          </a:p>
        </p:txBody>
      </p:sp>
      <p:sp>
        <p:nvSpPr>
          <p:cNvPr id="12" name="Subtitle 2"/>
          <p:cNvSpPr>
            <a:spLocks noGrp="1"/>
          </p:cNvSpPr>
          <p:nvPr>
            <p:ph type="subTitle" idx="1" hasCustomPrompt="1"/>
          </p:nvPr>
        </p:nvSpPr>
        <p:spPr>
          <a:xfrm>
            <a:off x="396072" y="3020419"/>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
        <p:nvSpPr>
          <p:cNvPr id="14" name="Content Placeholder 8"/>
          <p:cNvSpPr>
            <a:spLocks noGrp="1"/>
          </p:cNvSpPr>
          <p:nvPr>
            <p:ph sz="quarter" idx="12" hasCustomPrompt="1"/>
          </p:nvPr>
        </p:nvSpPr>
        <p:spPr>
          <a:xfrm>
            <a:off x="396072" y="3816384"/>
            <a:ext cx="5853112" cy="528478"/>
          </a:xfrm>
          <a:prstGeom prst="rect">
            <a:avLst/>
          </a:prstGeom>
        </p:spPr>
        <p:txBody>
          <a:bodyPr lIns="0" tIns="0" rIns="0" bIns="0">
            <a:spAutoFit/>
          </a:bodyPr>
          <a:lstStyle>
            <a:lvl1pPr marL="0" indent="0">
              <a:lnSpc>
                <a:spcPct val="120000"/>
              </a:lnSpc>
              <a:spcBef>
                <a:spcPts val="0"/>
              </a:spcBef>
              <a:buNone/>
              <a:tabLst/>
              <a:defRPr sz="15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Presenter’s Name</a:t>
            </a:r>
          </a:p>
          <a:p>
            <a:pPr lvl="0"/>
            <a:r>
              <a:rPr lang="en-US" dirty="0"/>
              <a:t>Presenter’s Title</a:t>
            </a:r>
          </a:p>
        </p:txBody>
      </p:sp>
      <p:sp>
        <p:nvSpPr>
          <p:cNvPr id="15" name="Content Placeholder 10"/>
          <p:cNvSpPr>
            <a:spLocks noGrp="1"/>
          </p:cNvSpPr>
          <p:nvPr>
            <p:ph sz="quarter" idx="13" hasCustomPrompt="1"/>
          </p:nvPr>
        </p:nvSpPr>
        <p:spPr>
          <a:xfrm>
            <a:off x="5842000" y="3816383"/>
            <a:ext cx="2905928" cy="528478"/>
          </a:xfrm>
          <a:prstGeom prst="rect">
            <a:avLst/>
          </a:prstGeom>
        </p:spPr>
        <p:txBody>
          <a:bodyPr lIns="0" tIns="0" rIns="0" bIns="0">
            <a:spAutoFit/>
          </a:bodyPr>
          <a:lstStyle>
            <a:lvl1pPr marL="0" indent="0" algn="r">
              <a:lnSpc>
                <a:spcPct val="120000"/>
              </a:lnSpc>
              <a:spcBef>
                <a:spcPts val="0"/>
              </a:spcBef>
              <a:buNone/>
              <a:defRPr sz="1500" b="0" baseline="0">
                <a:solidFill>
                  <a:schemeClr val="bg1"/>
                </a:solidFill>
              </a:defRPr>
            </a:lvl1pPr>
          </a:lstStyle>
          <a:p>
            <a:pPr lvl="0"/>
            <a:r>
              <a:rPr lang="en-US" dirty="0"/>
              <a:t>01.03.24</a:t>
            </a:r>
            <a:br>
              <a:rPr lang="en-US" dirty="0"/>
            </a:br>
            <a:r>
              <a:rPr lang="en-US" dirty="0"/>
              <a:t>Web address here</a:t>
            </a:r>
          </a:p>
        </p:txBody>
      </p:sp>
      <p:pic>
        <p:nvPicPr>
          <p:cNvPr id="4" name="Graphic 3">
            <a:extLst>
              <a:ext uri="{FF2B5EF4-FFF2-40B4-BE49-F238E27FC236}">
                <a16:creationId xmlns:a16="http://schemas.microsoft.com/office/drawing/2014/main" id="{E48684B0-CA31-A3A1-9A7B-E61331323C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187837"/>
            <a:ext cx="9144000" cy="495300"/>
          </a:xfrm>
          <a:prstGeom prst="rect">
            <a:avLst/>
          </a:prstGeom>
        </p:spPr>
      </p:pic>
      <p:pic>
        <p:nvPicPr>
          <p:cNvPr id="6" name="Graphic 5">
            <a:extLst>
              <a:ext uri="{FF2B5EF4-FFF2-40B4-BE49-F238E27FC236}">
                <a16:creationId xmlns:a16="http://schemas.microsoft.com/office/drawing/2014/main" id="{E86E9C3A-C2EA-8C12-137D-AD641CC383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30440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DF5B6-8C3D-11C4-7615-44F0C6870409}"/>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F751674C-E917-6EC7-BD46-04395286ABDA}"/>
              </a:ext>
            </a:extLst>
          </p:cNvPr>
          <p:cNvSpPr>
            <a:spLocks noGrp="1"/>
          </p:cNvSpPr>
          <p:nvPr>
            <p:ph idx="1"/>
          </p:nvPr>
        </p:nvSpPr>
        <p:spPr>
          <a:xfrm>
            <a:off x="457200" y="594059"/>
            <a:ext cx="4040660"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FFE2ACCC-DD45-B3AA-3F38-BFC90B1F6C1E}"/>
              </a:ext>
            </a:extLst>
          </p:cNvPr>
          <p:cNvSpPr>
            <a:spLocks noGrp="1"/>
          </p:cNvSpPr>
          <p:nvPr>
            <p:ph idx="10"/>
          </p:nvPr>
        </p:nvSpPr>
        <p:spPr>
          <a:xfrm>
            <a:off x="4636782" y="594059"/>
            <a:ext cx="4040660"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nly">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871BFAE-FE4F-F5FD-6080-11E1045FEACB}"/>
              </a:ext>
            </a:extLst>
          </p:cNvPr>
          <p:cNvSpPr>
            <a:spLocks noGrp="1"/>
          </p:cNvSpPr>
          <p:nvPr>
            <p:ph type="pic" sz="quarter" idx="13"/>
          </p:nvPr>
        </p:nvSpPr>
        <p:spPr>
          <a:xfrm>
            <a:off x="5443870" y="0"/>
            <a:ext cx="3700130" cy="5143500"/>
          </a:xfrm>
          <a:prstGeom prst="rect">
            <a:avLst/>
          </a:prstGeom>
          <a:solidFill>
            <a:schemeClr val="bg1">
              <a:lumMod val="50000"/>
            </a:schemeClr>
          </a:solidFill>
        </p:spPr>
        <p:txBody>
          <a:bodyPr anchor="ctr">
            <a:noAutofit/>
          </a:bodyPr>
          <a:lstStyle>
            <a:lvl1pPr marL="0" indent="0" algn="ctr">
              <a:buNone/>
              <a:defRPr>
                <a:solidFill>
                  <a:schemeClr val="bg1">
                    <a:lumMod val="85000"/>
                  </a:schemeClr>
                </a:solidFill>
              </a:defRPr>
            </a:lvl1pPr>
          </a:lstStyle>
          <a:p>
            <a:r>
              <a:rPr lang="en-US" dirty="0"/>
              <a:t>Click icon to add picture</a:t>
            </a:r>
          </a:p>
        </p:txBody>
      </p:sp>
      <p:sp>
        <p:nvSpPr>
          <p:cNvPr id="2" name="Title Placeholder 1">
            <a:extLst>
              <a:ext uri="{FF2B5EF4-FFF2-40B4-BE49-F238E27FC236}">
                <a16:creationId xmlns:a16="http://schemas.microsoft.com/office/drawing/2014/main" id="{07B544A2-6FDF-57C2-B14B-E4ADDDAA268A}"/>
              </a:ext>
            </a:extLst>
          </p:cNvPr>
          <p:cNvSpPr>
            <a:spLocks noGrp="1"/>
          </p:cNvSpPr>
          <p:nvPr>
            <p:ph type="title" hasCustomPrompt="1"/>
          </p:nvPr>
        </p:nvSpPr>
        <p:spPr>
          <a:xfrm>
            <a:off x="457199" y="123568"/>
            <a:ext cx="4673463" cy="415498"/>
          </a:xfrm>
          <a:prstGeom prst="rect">
            <a:avLst/>
          </a:prstGeom>
        </p:spPr>
        <p:txBody>
          <a:bodyPr vert="horz" lIns="0" tIns="0" rIns="91440" bIns="45720" rtlCol="0" anchor="t">
            <a:noAutofit/>
          </a:bodyPr>
          <a:lstStyle/>
          <a:p>
            <a:r>
              <a:rPr lang="en-US" dirty="0"/>
              <a:t>Insert Title Here Image &amp; Copy</a:t>
            </a:r>
          </a:p>
        </p:txBody>
      </p:sp>
      <p:sp>
        <p:nvSpPr>
          <p:cNvPr id="3" name="Text Placeholder 4">
            <a:extLst>
              <a:ext uri="{FF2B5EF4-FFF2-40B4-BE49-F238E27FC236}">
                <a16:creationId xmlns:a16="http://schemas.microsoft.com/office/drawing/2014/main" id="{83CDE917-A7C9-1F9B-C858-56510DB656AF}"/>
              </a:ext>
            </a:extLst>
          </p:cNvPr>
          <p:cNvSpPr>
            <a:spLocks noGrp="1"/>
          </p:cNvSpPr>
          <p:nvPr>
            <p:ph idx="1"/>
          </p:nvPr>
        </p:nvSpPr>
        <p:spPr>
          <a:xfrm>
            <a:off x="457199" y="594059"/>
            <a:ext cx="4681125"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mp; Copy 3 Column">
    <p:spTree>
      <p:nvGrpSpPr>
        <p:cNvPr id="1" name=""/>
        <p:cNvGrpSpPr/>
        <p:nvPr/>
      </p:nvGrpSpPr>
      <p:grpSpPr>
        <a:xfrm>
          <a:off x="0" y="0"/>
          <a:ext cx="0" cy="0"/>
          <a:chOff x="0" y="0"/>
          <a:chExt cx="0" cy="0"/>
        </a:xfrm>
      </p:grpSpPr>
      <p:sp>
        <p:nvSpPr>
          <p:cNvPr id="7" name="Picture Placeholder 9"/>
          <p:cNvSpPr>
            <a:spLocks noGrp="1"/>
          </p:cNvSpPr>
          <p:nvPr>
            <p:ph type="pic" sz="quarter" idx="16"/>
          </p:nvPr>
        </p:nvSpPr>
        <p:spPr>
          <a:xfrm>
            <a:off x="457200"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9" name="Picture Placeholder 9"/>
          <p:cNvSpPr>
            <a:spLocks noGrp="1"/>
          </p:cNvSpPr>
          <p:nvPr>
            <p:ph type="pic" sz="quarter" idx="18"/>
          </p:nvPr>
        </p:nvSpPr>
        <p:spPr>
          <a:xfrm>
            <a:off x="3287483"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0" name="Picture Placeholder 9"/>
          <p:cNvSpPr>
            <a:spLocks noGrp="1"/>
          </p:cNvSpPr>
          <p:nvPr>
            <p:ph type="pic" sz="quarter" idx="20"/>
          </p:nvPr>
        </p:nvSpPr>
        <p:spPr>
          <a:xfrm>
            <a:off x="6117765"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6" name="Title Placeholder 1">
            <a:extLst>
              <a:ext uri="{FF2B5EF4-FFF2-40B4-BE49-F238E27FC236}">
                <a16:creationId xmlns:a16="http://schemas.microsoft.com/office/drawing/2014/main" id="{404F15ED-E47A-A121-FEA2-D5A985DFA0FA}"/>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8" name="Text Placeholder 4">
            <a:extLst>
              <a:ext uri="{FF2B5EF4-FFF2-40B4-BE49-F238E27FC236}">
                <a16:creationId xmlns:a16="http://schemas.microsoft.com/office/drawing/2014/main" id="{5BD5B9CC-B9CE-BC16-0D2C-B79666938531}"/>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1" name="Text Placeholder 4">
            <a:extLst>
              <a:ext uri="{FF2B5EF4-FFF2-40B4-BE49-F238E27FC236}">
                <a16:creationId xmlns:a16="http://schemas.microsoft.com/office/drawing/2014/main" id="{9CBB301A-5DB9-1A2D-435E-047CEEB39A1C}"/>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2" name="Text Placeholder 4">
            <a:extLst>
              <a:ext uri="{FF2B5EF4-FFF2-40B4-BE49-F238E27FC236}">
                <a16:creationId xmlns:a16="http://schemas.microsoft.com/office/drawing/2014/main" id="{5AC6AEDD-A44B-7357-7F77-EDDCC2F8DCB4}"/>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op &amp; Copy Bottom">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6AEAB4E0-EC82-DB10-0691-C7D57C116382}"/>
              </a:ext>
            </a:extLst>
          </p:cNvPr>
          <p:cNvSpPr>
            <a:spLocks noGrp="1"/>
          </p:cNvSpPr>
          <p:nvPr>
            <p:ph type="pic" sz="quarter" idx="17"/>
          </p:nvPr>
        </p:nvSpPr>
        <p:spPr>
          <a:xfrm>
            <a:off x="457200" y="660569"/>
            <a:ext cx="8229598"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dirty="0"/>
              <a:t>Click icon to add picture</a:t>
            </a:r>
          </a:p>
        </p:txBody>
      </p:sp>
      <p:sp>
        <p:nvSpPr>
          <p:cNvPr id="3" name="Title Placeholder 1">
            <a:extLst>
              <a:ext uri="{FF2B5EF4-FFF2-40B4-BE49-F238E27FC236}">
                <a16:creationId xmlns:a16="http://schemas.microsoft.com/office/drawing/2014/main" id="{7EC80901-5414-5465-B9DD-C2808DF2905D}"/>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B550E7DA-BF61-922F-6C58-CCEB9E7FCCDE}"/>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amp; Copy 1">
    <p:spTree>
      <p:nvGrpSpPr>
        <p:cNvPr id="1" name=""/>
        <p:cNvGrpSpPr/>
        <p:nvPr/>
      </p:nvGrpSpPr>
      <p:grpSpPr>
        <a:xfrm>
          <a:off x="0" y="0"/>
          <a:ext cx="0" cy="0"/>
          <a:chOff x="0" y="0"/>
          <a:chExt cx="0" cy="0"/>
        </a:xfrm>
      </p:grpSpPr>
      <p:sp>
        <p:nvSpPr>
          <p:cNvPr id="16" name="Chart Placeholder 6"/>
          <p:cNvSpPr>
            <a:spLocks noGrp="1"/>
          </p:cNvSpPr>
          <p:nvPr>
            <p:ph type="chart" sz="quarter" idx="23"/>
          </p:nvPr>
        </p:nvSpPr>
        <p:spPr>
          <a:xfrm>
            <a:off x="457200" y="721883"/>
            <a:ext cx="2569034"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25" name="Chart Placeholder 6">
            <a:extLst>
              <a:ext uri="{FF2B5EF4-FFF2-40B4-BE49-F238E27FC236}">
                <a16:creationId xmlns:a16="http://schemas.microsoft.com/office/drawing/2014/main" id="{05CE34A9-2767-EE52-2288-0282EAB77DA4}"/>
              </a:ext>
            </a:extLst>
          </p:cNvPr>
          <p:cNvSpPr>
            <a:spLocks noGrp="1"/>
          </p:cNvSpPr>
          <p:nvPr>
            <p:ph type="chart" sz="quarter" idx="26"/>
          </p:nvPr>
        </p:nvSpPr>
        <p:spPr>
          <a:xfrm>
            <a:off x="3292188" y="721883"/>
            <a:ext cx="2569034" cy="1617557"/>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26" name="Chart Placeholder 6">
            <a:extLst>
              <a:ext uri="{FF2B5EF4-FFF2-40B4-BE49-F238E27FC236}">
                <a16:creationId xmlns:a16="http://schemas.microsoft.com/office/drawing/2014/main" id="{38D520DC-ADC2-F226-F41C-DDB4ADE9DE0C}"/>
              </a:ext>
            </a:extLst>
          </p:cNvPr>
          <p:cNvSpPr>
            <a:spLocks noGrp="1"/>
          </p:cNvSpPr>
          <p:nvPr>
            <p:ph type="chart" sz="quarter" idx="27"/>
          </p:nvPr>
        </p:nvSpPr>
        <p:spPr>
          <a:xfrm>
            <a:off x="6110868" y="721883"/>
            <a:ext cx="2569034"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6" name="Title Placeholder 1">
            <a:extLst>
              <a:ext uri="{FF2B5EF4-FFF2-40B4-BE49-F238E27FC236}">
                <a16:creationId xmlns:a16="http://schemas.microsoft.com/office/drawing/2014/main" id="{F90E998F-0EE0-BAE3-93E8-713B6F4BD36C}"/>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7" name="Text Placeholder 4">
            <a:extLst>
              <a:ext uri="{FF2B5EF4-FFF2-40B4-BE49-F238E27FC236}">
                <a16:creationId xmlns:a16="http://schemas.microsoft.com/office/drawing/2014/main" id="{8D3409C1-6CA9-5A9A-CA79-E15B57BCB43C}"/>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Text Placeholder 4">
            <a:extLst>
              <a:ext uri="{FF2B5EF4-FFF2-40B4-BE49-F238E27FC236}">
                <a16:creationId xmlns:a16="http://schemas.microsoft.com/office/drawing/2014/main" id="{063E3B64-6DC2-93C1-725F-862FE960D220}"/>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2" name="Text Placeholder 4">
            <a:extLst>
              <a:ext uri="{FF2B5EF4-FFF2-40B4-BE49-F238E27FC236}">
                <a16:creationId xmlns:a16="http://schemas.microsoft.com/office/drawing/2014/main" id="{C47F5947-A02D-03E9-AC17-E61BE3082AEE}"/>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1A51BEDA-2ECE-F4E3-D7CC-B17120C31B22}"/>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6" name="Title Placeholder 1">
            <a:extLst>
              <a:ext uri="{FF2B5EF4-FFF2-40B4-BE49-F238E27FC236}">
                <a16:creationId xmlns:a16="http://schemas.microsoft.com/office/drawing/2014/main" id="{75C67F8C-ADB5-0740-A2E8-26D3D52BD165}"/>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7" name="Text Placeholder 4">
            <a:extLst>
              <a:ext uri="{FF2B5EF4-FFF2-40B4-BE49-F238E27FC236}">
                <a16:creationId xmlns:a16="http://schemas.microsoft.com/office/drawing/2014/main" id="{C12EBDDF-5E8A-08E3-4231-ED10F1326255}"/>
              </a:ext>
            </a:extLst>
          </p:cNvPr>
          <p:cNvSpPr>
            <a:spLocks noGrp="1"/>
          </p:cNvSpPr>
          <p:nvPr>
            <p:ph idx="1"/>
          </p:nvPr>
        </p:nvSpPr>
        <p:spPr>
          <a:xfrm>
            <a:off x="457200"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1" name="Chart Placeholder 6">
            <a:extLst>
              <a:ext uri="{FF2B5EF4-FFF2-40B4-BE49-F238E27FC236}">
                <a16:creationId xmlns:a16="http://schemas.microsoft.com/office/drawing/2014/main" id="{84692620-1CF2-21C8-F61E-279D6088399C}"/>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5" name="Text Placeholder 4">
            <a:extLst>
              <a:ext uri="{FF2B5EF4-FFF2-40B4-BE49-F238E27FC236}">
                <a16:creationId xmlns:a16="http://schemas.microsoft.com/office/drawing/2014/main" id="{61BE2E6F-83B1-920C-46A2-9FB21A81B36C}"/>
              </a:ext>
            </a:extLst>
          </p:cNvPr>
          <p:cNvSpPr>
            <a:spLocks noGrp="1"/>
          </p:cNvSpPr>
          <p:nvPr>
            <p:ph idx="25"/>
          </p:nvPr>
        </p:nvSpPr>
        <p:spPr>
          <a:xfrm>
            <a:off x="2538661"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6" name="Chart Placeholder 6">
            <a:extLst>
              <a:ext uri="{FF2B5EF4-FFF2-40B4-BE49-F238E27FC236}">
                <a16:creationId xmlns:a16="http://schemas.microsoft.com/office/drawing/2014/main" id="{D108831C-8C93-7BEA-4466-65381D27082A}"/>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7" name="Text Placeholder 4">
            <a:extLst>
              <a:ext uri="{FF2B5EF4-FFF2-40B4-BE49-F238E27FC236}">
                <a16:creationId xmlns:a16="http://schemas.microsoft.com/office/drawing/2014/main" id="{F721AD43-8ED1-C524-D6AF-1298683C9AAD}"/>
              </a:ext>
            </a:extLst>
          </p:cNvPr>
          <p:cNvSpPr>
            <a:spLocks noGrp="1"/>
          </p:cNvSpPr>
          <p:nvPr>
            <p:ph idx="27"/>
          </p:nvPr>
        </p:nvSpPr>
        <p:spPr>
          <a:xfrm>
            <a:off x="4620122"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8" name="Chart Placeholder 6">
            <a:extLst>
              <a:ext uri="{FF2B5EF4-FFF2-40B4-BE49-F238E27FC236}">
                <a16:creationId xmlns:a16="http://schemas.microsoft.com/office/drawing/2014/main" id="{AD48C0FF-B872-59E9-9FA3-AF1CD37F950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21" name="Text Placeholder 4">
            <a:extLst>
              <a:ext uri="{FF2B5EF4-FFF2-40B4-BE49-F238E27FC236}">
                <a16:creationId xmlns:a16="http://schemas.microsoft.com/office/drawing/2014/main" id="{A8F4405D-3A1F-350E-3753-F7310B8CC94C}"/>
              </a:ext>
            </a:extLst>
          </p:cNvPr>
          <p:cNvSpPr>
            <a:spLocks noGrp="1"/>
          </p:cNvSpPr>
          <p:nvPr>
            <p:ph idx="29"/>
          </p:nvPr>
        </p:nvSpPr>
        <p:spPr>
          <a:xfrm>
            <a:off x="6701582"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2E5BD443-A2ED-4728-2C8E-3D755CFCE860}"/>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4" name="Title Placeholder 1">
            <a:extLst>
              <a:ext uri="{FF2B5EF4-FFF2-40B4-BE49-F238E27FC236}">
                <a16:creationId xmlns:a16="http://schemas.microsoft.com/office/drawing/2014/main" id="{DB32806E-9ECC-38A3-DC09-ECFAA09DECE0}"/>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C335EF53-0ED0-E456-0EDC-5FE74C8B6DB4}"/>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7" name="Chart Placeholder 6">
            <a:extLst>
              <a:ext uri="{FF2B5EF4-FFF2-40B4-BE49-F238E27FC236}">
                <a16:creationId xmlns:a16="http://schemas.microsoft.com/office/drawing/2014/main" id="{CDBB8CA8-138E-D4E5-EC06-E6159F408057}"/>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0" name="Chart Placeholder 6">
            <a:extLst>
              <a:ext uri="{FF2B5EF4-FFF2-40B4-BE49-F238E27FC236}">
                <a16:creationId xmlns:a16="http://schemas.microsoft.com/office/drawing/2014/main" id="{B0ABA782-7951-5B68-3A4B-84800F7C5591}"/>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2" name="Chart Placeholder 6">
            <a:extLst>
              <a:ext uri="{FF2B5EF4-FFF2-40B4-BE49-F238E27FC236}">
                <a16:creationId xmlns:a16="http://schemas.microsoft.com/office/drawing/2014/main" id="{EDE0EE97-A19D-FE1D-3D04-2C6DEF8AF49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Tree>
    <p:extLst>
      <p:ext uri="{BB962C8B-B14F-4D97-AF65-F5344CB8AC3E}">
        <p14:creationId xmlns:p14="http://schemas.microsoft.com/office/powerpoint/2010/main" val="23089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amp; Copy">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C0C0F081-2FD9-B43B-58C1-825ACA5D7D6E}"/>
              </a:ext>
            </a:extLst>
          </p:cNvPr>
          <p:cNvSpPr>
            <a:spLocks noGrp="1"/>
          </p:cNvSpPr>
          <p:nvPr>
            <p:ph type="chart" sz="quarter" idx="23"/>
          </p:nvPr>
        </p:nvSpPr>
        <p:spPr>
          <a:xfrm>
            <a:off x="457199" y="594059"/>
            <a:ext cx="4031673" cy="3653992"/>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4" name="Title Placeholder 1">
            <a:extLst>
              <a:ext uri="{FF2B5EF4-FFF2-40B4-BE49-F238E27FC236}">
                <a16:creationId xmlns:a16="http://schemas.microsoft.com/office/drawing/2014/main" id="{B02DDF5A-9959-8DC9-9BC2-32E5E44F6934}"/>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5" name="Text Placeholder 4">
            <a:extLst>
              <a:ext uri="{FF2B5EF4-FFF2-40B4-BE49-F238E27FC236}">
                <a16:creationId xmlns:a16="http://schemas.microsoft.com/office/drawing/2014/main" id="{F9836885-E7CC-2D0D-BE78-C9D206BF050A}"/>
              </a:ext>
            </a:extLst>
          </p:cNvPr>
          <p:cNvSpPr>
            <a:spLocks noGrp="1"/>
          </p:cNvSpPr>
          <p:nvPr>
            <p:ph idx="1"/>
          </p:nvPr>
        </p:nvSpPr>
        <p:spPr>
          <a:xfrm>
            <a:off x="4562641" y="594059"/>
            <a:ext cx="4114801"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amp; Chart">
    <p:spTree>
      <p:nvGrpSpPr>
        <p:cNvPr id="1" name=""/>
        <p:cNvGrpSpPr/>
        <p:nvPr/>
      </p:nvGrpSpPr>
      <p:grpSpPr>
        <a:xfrm>
          <a:off x="0" y="0"/>
          <a:ext cx="0" cy="0"/>
          <a:chOff x="0" y="0"/>
          <a:chExt cx="0" cy="0"/>
        </a:xfrm>
      </p:grpSpPr>
      <p:sp>
        <p:nvSpPr>
          <p:cNvPr id="6" name="Chart Placeholder 6">
            <a:extLst>
              <a:ext uri="{FF2B5EF4-FFF2-40B4-BE49-F238E27FC236}">
                <a16:creationId xmlns:a16="http://schemas.microsoft.com/office/drawing/2014/main" id="{824676FA-0309-7D0D-5176-B13CCA6B0E5A}"/>
              </a:ext>
            </a:extLst>
          </p:cNvPr>
          <p:cNvSpPr>
            <a:spLocks noGrp="1"/>
          </p:cNvSpPr>
          <p:nvPr>
            <p:ph type="chart" sz="quarter" idx="23"/>
          </p:nvPr>
        </p:nvSpPr>
        <p:spPr>
          <a:xfrm>
            <a:off x="4655127" y="594059"/>
            <a:ext cx="4022315" cy="3653992"/>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3" name="Title Placeholder 1">
            <a:extLst>
              <a:ext uri="{FF2B5EF4-FFF2-40B4-BE49-F238E27FC236}">
                <a16:creationId xmlns:a16="http://schemas.microsoft.com/office/drawing/2014/main" id="{4CD44697-F530-C03F-2D23-2445D57A8883}"/>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4" name="Text Placeholder 4">
            <a:extLst>
              <a:ext uri="{FF2B5EF4-FFF2-40B4-BE49-F238E27FC236}">
                <a16:creationId xmlns:a16="http://schemas.microsoft.com/office/drawing/2014/main" id="{4DD29596-5DF3-52F6-A165-6C84E1F23E96}"/>
              </a:ext>
            </a:extLst>
          </p:cNvPr>
          <p:cNvSpPr>
            <a:spLocks noGrp="1"/>
          </p:cNvSpPr>
          <p:nvPr>
            <p:ph idx="1"/>
          </p:nvPr>
        </p:nvSpPr>
        <p:spPr>
          <a:xfrm>
            <a:off x="457199" y="594059"/>
            <a:ext cx="4114801"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dirty="0"/>
              <a:t>Question?</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47E73198-EFC1-EBC1-30A1-DB508E7A38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89279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8" name="Picture 7" descr="A building surrounded by trees&#10;&#10;Description automatically generated">
            <a:extLst>
              <a:ext uri="{FF2B5EF4-FFF2-40B4-BE49-F238E27FC236}">
                <a16:creationId xmlns:a16="http://schemas.microsoft.com/office/drawing/2014/main" id="{715371B4-F594-6CD8-7C79-3CCA92634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541" b="17333"/>
          <a:stretch/>
        </p:blipFill>
        <p:spPr>
          <a:xfrm>
            <a:off x="484" y="0"/>
            <a:ext cx="9143516" cy="5143500"/>
          </a:xfrm>
          <a:prstGeom prst="rect">
            <a:avLst/>
          </a:prstGeom>
        </p:spPr>
      </p:pic>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334312821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dirty="0"/>
              <a:t>Thank you</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6" name="Graphic 5">
            <a:extLst>
              <a:ext uri="{FF2B5EF4-FFF2-40B4-BE49-F238E27FC236}">
                <a16:creationId xmlns:a16="http://schemas.microsoft.com/office/drawing/2014/main" id="{DFEBFF9F-8370-DBDA-110A-5880E2F730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1018221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s">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71DB78F4-9839-506D-85A5-E46EC9A34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E902B94D-AA91-6B02-2AAE-FBBC52A542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2280183"/>
            <a:ext cx="4077938" cy="398928"/>
          </a:xfrm>
          <a:prstGeom prst="rect">
            <a:avLst/>
          </a:prstGeom>
        </p:spPr>
      </p:pic>
    </p:spTree>
    <p:extLst>
      <p:ext uri="{BB962C8B-B14F-4D97-AF65-F5344CB8AC3E}">
        <p14:creationId xmlns:p14="http://schemas.microsoft.com/office/powerpoint/2010/main" val="3164761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814BC-ED90-4C15-D282-1424524CBBEC}"/>
              </a:ext>
            </a:extLst>
          </p:cNvPr>
          <p:cNvPicPr>
            <a:picLocks noChangeAspect="1"/>
          </p:cNvPicPr>
          <p:nvPr userDrawn="1"/>
        </p:nvPicPr>
        <p:blipFill rotWithShape="1">
          <a:blip r:embed="rId2"/>
          <a:srcRect l="-2" r="3983" b="10200"/>
          <a:stretch/>
        </p:blipFill>
        <p:spPr>
          <a:xfrm>
            <a:off x="0" y="-2"/>
            <a:ext cx="9144000" cy="5143501"/>
          </a:xfrm>
          <a:prstGeom prst="rect">
            <a:avLst/>
          </a:prstGeom>
        </p:spPr>
      </p:pic>
      <p:sp>
        <p:nvSpPr>
          <p:cNvPr id="7" name="Rectangle 6">
            <a:extLst>
              <a:ext uri="{FF2B5EF4-FFF2-40B4-BE49-F238E27FC236}">
                <a16:creationId xmlns:a16="http://schemas.microsoft.com/office/drawing/2014/main" id="{879E7BC5-AEA3-F892-AA61-B52287EC6B00}"/>
              </a:ext>
            </a:extLst>
          </p:cNvPr>
          <p:cNvSpPr/>
          <p:nvPr userDrawn="1"/>
        </p:nvSpPr>
        <p:spPr>
          <a:xfrm>
            <a:off x="0" y="0"/>
            <a:ext cx="9144000" cy="4980878"/>
          </a:xfrm>
          <a:prstGeom prst="rect">
            <a:avLst/>
          </a:prstGeom>
          <a:gradFill>
            <a:gsLst>
              <a:gs pos="40000">
                <a:schemeClr val="accent1">
                  <a:lumMod val="5000"/>
                  <a:lumOff val="95000"/>
                  <a:alpha val="67104"/>
                </a:schemeClr>
              </a:gs>
              <a:gs pos="57000">
                <a:schemeClr val="bg1">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3023340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descr="A building surrounded by trees&#10;&#10;Description automatically generated">
            <a:extLst>
              <a:ext uri="{FF2B5EF4-FFF2-40B4-BE49-F238E27FC236}">
                <a16:creationId xmlns:a16="http://schemas.microsoft.com/office/drawing/2014/main" id="{BF9DCDAA-17B1-BE96-72FC-3DB994FF05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1650" r="37081" b="5273"/>
          <a:stretch/>
        </p:blipFill>
        <p:spPr>
          <a:xfrm>
            <a:off x="0" y="0"/>
            <a:ext cx="9144000" cy="5143501"/>
          </a:xfrm>
          <a:prstGeom prst="rect">
            <a:avLst/>
          </a:prstGeom>
        </p:spPr>
      </p:pic>
      <p:sp>
        <p:nvSpPr>
          <p:cNvPr id="13" name="Rectangle 12">
            <a:extLst>
              <a:ext uri="{FF2B5EF4-FFF2-40B4-BE49-F238E27FC236}">
                <a16:creationId xmlns:a16="http://schemas.microsoft.com/office/drawing/2014/main" id="{75B37D1A-22AA-BAC2-AF09-FFAE114D5FBE}"/>
              </a:ext>
            </a:extLst>
          </p:cNvPr>
          <p:cNvSpPr/>
          <p:nvPr userDrawn="1"/>
        </p:nvSpPr>
        <p:spPr>
          <a:xfrm rot="16200000">
            <a:off x="944764" y="359779"/>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69884" y="1930721"/>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69884" y="3337370"/>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5282391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197D59-9538-88A4-0D37-515FC3EDFAF0}"/>
              </a:ext>
            </a:extLst>
          </p:cNvPr>
          <p:cNvPicPr>
            <a:picLocks noChangeAspect="1"/>
          </p:cNvPicPr>
          <p:nvPr userDrawn="1"/>
        </p:nvPicPr>
        <p:blipFill rotWithShape="1">
          <a:blip r:embed="rId2"/>
          <a:srcRect l="-2" t="21629" r="19036" b="2651"/>
          <a:stretch/>
        </p:blipFill>
        <p:spPr>
          <a:xfrm>
            <a:off x="0" y="0"/>
            <a:ext cx="9144000" cy="5143499"/>
          </a:xfrm>
          <a:prstGeom prst="rect">
            <a:avLst/>
          </a:prstGeom>
        </p:spPr>
      </p:pic>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
        <p:nvSpPr>
          <p:cNvPr id="5" name="Rectangle 4">
            <a:extLst>
              <a:ext uri="{FF2B5EF4-FFF2-40B4-BE49-F238E27FC236}">
                <a16:creationId xmlns:a16="http://schemas.microsoft.com/office/drawing/2014/main" id="{CAB91155-BE25-4BCA-3531-F570AA3209EE}"/>
              </a:ext>
            </a:extLst>
          </p:cNvPr>
          <p:cNvSpPr/>
          <p:nvPr userDrawn="1"/>
        </p:nvSpPr>
        <p:spPr>
          <a:xfrm rot="16200000">
            <a:off x="944764" y="356222"/>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086CA6E-77D1-F0FC-CC8D-41B9EA98BDE7}"/>
              </a:ext>
            </a:extLst>
          </p:cNvPr>
          <p:cNvSpPr>
            <a:spLocks noGrp="1"/>
          </p:cNvSpPr>
          <p:nvPr>
            <p:ph type="ctrTitle" hasCustomPrompt="1"/>
          </p:nvPr>
        </p:nvSpPr>
        <p:spPr>
          <a:xfrm>
            <a:off x="476021" y="1927164"/>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4" name="Subtitle 2">
            <a:extLst>
              <a:ext uri="{FF2B5EF4-FFF2-40B4-BE49-F238E27FC236}">
                <a16:creationId xmlns:a16="http://schemas.microsoft.com/office/drawing/2014/main" id="{A915AB51-7DDB-61B6-EC1B-8F7C4B490D1B}"/>
              </a:ext>
            </a:extLst>
          </p:cNvPr>
          <p:cNvSpPr>
            <a:spLocks noGrp="1"/>
          </p:cNvSpPr>
          <p:nvPr>
            <p:ph type="subTitle" idx="1" hasCustomPrompt="1"/>
          </p:nvPr>
        </p:nvSpPr>
        <p:spPr>
          <a:xfrm>
            <a:off x="476021" y="3333813"/>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Tree>
    <p:extLst>
      <p:ext uri="{BB962C8B-B14F-4D97-AF65-F5344CB8AC3E}">
        <p14:creationId xmlns:p14="http://schemas.microsoft.com/office/powerpoint/2010/main" val="40086144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3CB1E-B3BE-6C51-7CD4-2E07A6E8FAC8}"/>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10" name="Title 1"/>
          <p:cNvSpPr>
            <a:spLocks noGrp="1"/>
          </p:cNvSpPr>
          <p:nvPr>
            <p:ph type="ctrTitle" hasCustomPrompt="1"/>
          </p:nvPr>
        </p:nvSpPr>
        <p:spPr>
          <a:xfrm>
            <a:off x="470499" y="2325252"/>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3095322"/>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3" name="Graphic 2">
            <a:extLst>
              <a:ext uri="{FF2B5EF4-FFF2-40B4-BE49-F238E27FC236}">
                <a16:creationId xmlns:a16="http://schemas.microsoft.com/office/drawing/2014/main" id="{60415BDD-4F94-EDB5-C8CD-9289012E7C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42157508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31698C-A798-4B2C-D0CA-4C8C1BA396DB}"/>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3" name="Text Placeholder 4">
            <a:extLst>
              <a:ext uri="{FF2B5EF4-FFF2-40B4-BE49-F238E27FC236}">
                <a16:creationId xmlns:a16="http://schemas.microsoft.com/office/drawing/2014/main" id="{FB8DA90B-19FD-3B68-2914-6B5EBF4DF2DF}"/>
              </a:ext>
            </a:extLst>
          </p:cNvPr>
          <p:cNvSpPr>
            <a:spLocks noGrp="1"/>
          </p:cNvSpPr>
          <p:nvPr>
            <p:ph idx="1"/>
          </p:nvPr>
        </p:nvSpPr>
        <p:spPr>
          <a:xfrm>
            <a:off x="457199" y="594059"/>
            <a:ext cx="8233719"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1284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py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EFBACD-CF62-DDF8-2A2E-B218FDACF784}"/>
              </a:ext>
            </a:extLst>
          </p:cNvPr>
          <p:cNvSpPr/>
          <p:nvPr userDrawn="1"/>
        </p:nvSpPr>
        <p:spPr>
          <a:xfrm>
            <a:off x="270024" y="4326523"/>
            <a:ext cx="8475077" cy="589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7D8D0C12-CCB3-CD6F-526F-39993D773D58}"/>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A35CE1B5-6B72-80B1-06B7-767DB52862D4}"/>
              </a:ext>
            </a:extLst>
          </p:cNvPr>
          <p:cNvSpPr>
            <a:spLocks noGrp="1"/>
          </p:cNvSpPr>
          <p:nvPr>
            <p:ph idx="1"/>
          </p:nvPr>
        </p:nvSpPr>
        <p:spPr>
          <a:xfrm>
            <a:off x="457199" y="594059"/>
            <a:ext cx="8233719" cy="4285983"/>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5216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5589662" y="0"/>
            <a:ext cx="3554338" cy="5143500"/>
          </a:xfrm>
          <a:prstGeom prst="rect">
            <a:avLst/>
          </a:prstGeom>
          <a:solidFill>
            <a:schemeClr val="bg1">
              <a:lumMod val="50000"/>
            </a:schemeClr>
          </a:solidFill>
        </p:spPr>
        <p:txBody>
          <a:bodyPr/>
          <a:lstStyle>
            <a:lvl1pPr marL="0" indent="0">
              <a:buNone/>
              <a:defRPr/>
            </a:lvl1pPr>
          </a:lstStyle>
          <a:p>
            <a:r>
              <a:rPr lang="en-US"/>
              <a:t>Click icon to add picture</a:t>
            </a:r>
            <a:endParaRPr lang="en-US" dirty="0"/>
          </a:p>
        </p:txBody>
      </p:sp>
      <p:pic>
        <p:nvPicPr>
          <p:cNvPr id="2" name="Graphic 1">
            <a:extLst>
              <a:ext uri="{FF2B5EF4-FFF2-40B4-BE49-F238E27FC236}">
                <a16:creationId xmlns:a16="http://schemas.microsoft.com/office/drawing/2014/main" id="{58FC1E26-3DFA-4729-D4CE-1DEFDCDE95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6" name="Title Placeholder 1">
            <a:extLst>
              <a:ext uri="{FF2B5EF4-FFF2-40B4-BE49-F238E27FC236}">
                <a16:creationId xmlns:a16="http://schemas.microsoft.com/office/drawing/2014/main" id="{80DA951E-2346-C651-F31E-6C0F8B0C0DEB}"/>
              </a:ext>
            </a:extLst>
          </p:cNvPr>
          <p:cNvSpPr>
            <a:spLocks noGrp="1"/>
          </p:cNvSpPr>
          <p:nvPr>
            <p:ph type="title" hasCustomPrompt="1"/>
          </p:nvPr>
        </p:nvSpPr>
        <p:spPr>
          <a:xfrm>
            <a:off x="457199" y="123568"/>
            <a:ext cx="4819017" cy="415498"/>
          </a:xfrm>
          <a:prstGeom prst="rect">
            <a:avLst/>
          </a:prstGeom>
        </p:spPr>
        <p:txBody>
          <a:bodyPr vert="horz" lIns="0" tIns="0" rIns="91440" bIns="45720" rtlCol="0" anchor="t">
            <a:noAutofit/>
          </a:bodyPr>
          <a:lstStyle/>
          <a:p>
            <a:r>
              <a:rPr lang="en-US" dirty="0"/>
              <a:t>Insert Title Here Image &amp; Copy</a:t>
            </a:r>
          </a:p>
        </p:txBody>
      </p:sp>
      <p:sp>
        <p:nvSpPr>
          <p:cNvPr id="8" name="Text Placeholder 4">
            <a:extLst>
              <a:ext uri="{FF2B5EF4-FFF2-40B4-BE49-F238E27FC236}">
                <a16:creationId xmlns:a16="http://schemas.microsoft.com/office/drawing/2014/main" id="{A4665A5E-23A2-B700-AB86-18613EA1BAA0}"/>
              </a:ext>
            </a:extLst>
          </p:cNvPr>
          <p:cNvSpPr>
            <a:spLocks noGrp="1"/>
          </p:cNvSpPr>
          <p:nvPr>
            <p:ph idx="1"/>
          </p:nvPr>
        </p:nvSpPr>
        <p:spPr>
          <a:xfrm>
            <a:off x="457199" y="594059"/>
            <a:ext cx="4826917"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D615F03-C367-24C6-9AAC-7A87FF5B668A}"/>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0" y="4648200"/>
            <a:ext cx="9144000" cy="495300"/>
          </a:xfrm>
          <a:prstGeom prst="rect">
            <a:avLst/>
          </a:prstGeom>
        </p:spPr>
      </p:pic>
      <p:sp>
        <p:nvSpPr>
          <p:cNvPr id="2" name="Title Placeholder 1"/>
          <p:cNvSpPr>
            <a:spLocks noGrp="1"/>
          </p:cNvSpPr>
          <p:nvPr>
            <p:ph type="title"/>
          </p:nvPr>
        </p:nvSpPr>
        <p:spPr>
          <a:xfrm>
            <a:off x="457199" y="1"/>
            <a:ext cx="8149665" cy="937610"/>
          </a:xfrm>
          <a:prstGeom prst="rect">
            <a:avLst/>
          </a:prstGeom>
        </p:spPr>
        <p:txBody>
          <a:bodyPr vert="horz" lIns="0" tIns="0" rIns="91440" bIns="45720" rtlCol="0" anchor="b">
            <a:noAutofit/>
          </a:bodyPr>
          <a:lstStyle/>
          <a:p>
            <a:r>
              <a:rPr lang="en-US" dirty="0"/>
              <a:t>Insert Title Here Image &amp; Copy</a:t>
            </a:r>
          </a:p>
        </p:txBody>
      </p:sp>
      <p:sp>
        <p:nvSpPr>
          <p:cNvPr id="8" name="Slide Number Placeholder 5"/>
          <p:cNvSpPr txBox="1">
            <a:spLocks/>
          </p:cNvSpPr>
          <p:nvPr/>
        </p:nvSpPr>
        <p:spPr>
          <a:xfrm>
            <a:off x="4311873" y="4988311"/>
            <a:ext cx="520255" cy="155189"/>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8D8E8D"/>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BF4A0-F7E7-4F05-98F8-4325DF1FDB43}" type="slidenum">
              <a:rPr lang="en-US" sz="800" b="0" smtClean="0">
                <a:solidFill>
                  <a:schemeClr val="bg1"/>
                </a:solidFill>
              </a:rPr>
              <a:pPr/>
              <a:t>‹#›</a:t>
            </a:fld>
            <a:endParaRPr lang="en-US" sz="800" b="0" dirty="0">
              <a:solidFill>
                <a:schemeClr val="bg1"/>
              </a:solidFill>
            </a:endParaRPr>
          </a:p>
        </p:txBody>
      </p:sp>
      <p:sp>
        <p:nvSpPr>
          <p:cNvPr id="5" name="Text Placeholder 4">
            <a:extLst>
              <a:ext uri="{FF2B5EF4-FFF2-40B4-BE49-F238E27FC236}">
                <a16:creationId xmlns:a16="http://schemas.microsoft.com/office/drawing/2014/main" id="{10665962-D527-D9A7-7D51-9A728E2C1C4A}"/>
              </a:ext>
            </a:extLst>
          </p:cNvPr>
          <p:cNvSpPr>
            <a:spLocks noGrp="1"/>
          </p:cNvSpPr>
          <p:nvPr>
            <p:ph type="body" idx="1"/>
          </p:nvPr>
        </p:nvSpPr>
        <p:spPr>
          <a:xfrm>
            <a:off x="457199" y="1169399"/>
            <a:ext cx="8163025" cy="904863"/>
          </a:xfrm>
          <a:prstGeom prst="rect">
            <a:avLst/>
          </a:prstGeom>
        </p:spPr>
        <p:txBody>
          <a:bodyPr vert="horz" wrap="square" lIns="0" tIns="45720" rIns="91440" bIns="45720" rtlCol="0">
            <a:spAutoFit/>
          </a:bodyPr>
          <a:lstStyle/>
          <a:p>
            <a:pPr lvl="0"/>
            <a:r>
              <a:rPr lang="en-US" dirty="0"/>
              <a:t>Click to edit Master text styles</a:t>
            </a:r>
          </a:p>
          <a:p>
            <a:pPr lvl="1"/>
            <a:r>
              <a:rPr lang="en-US" dirty="0"/>
              <a:t>Second level</a:t>
            </a:r>
          </a:p>
          <a:p>
            <a:pPr lvl="2"/>
            <a:r>
              <a:rPr lang="en-US" dirty="0"/>
              <a:t>Third level</a:t>
            </a:r>
          </a:p>
        </p:txBody>
      </p:sp>
      <p:pic>
        <p:nvPicPr>
          <p:cNvPr id="3" name="Graphic 2">
            <a:extLst>
              <a:ext uri="{FF2B5EF4-FFF2-40B4-BE49-F238E27FC236}">
                <a16:creationId xmlns:a16="http://schemas.microsoft.com/office/drawing/2014/main" id="{F843FB73-839C-307F-E23A-3503F1BC31A5}"/>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09652" y="4542181"/>
            <a:ext cx="2616583" cy="255970"/>
          </a:xfrm>
          <a:prstGeom prst="rect">
            <a:avLst/>
          </a:prstGeom>
        </p:spPr>
      </p:pic>
    </p:spTree>
    <p:extLst>
      <p:ext uri="{BB962C8B-B14F-4D97-AF65-F5344CB8AC3E}">
        <p14:creationId xmlns:p14="http://schemas.microsoft.com/office/powerpoint/2010/main" val="4241339874"/>
      </p:ext>
    </p:extLst>
  </p:cSld>
  <p:clrMap bg1="lt1" tx1="dk1" bg2="lt2" tx2="dk2" accent1="accent1" accent2="accent2" accent3="accent3" accent4="accent4" accent5="accent5" accent6="accent6" hlink="hlink" folHlink="folHlink"/>
  <p:sldLayoutIdLst>
    <p:sldLayoutId id="2147483699" r:id="rId1"/>
    <p:sldLayoutId id="2147483733" r:id="rId2"/>
    <p:sldLayoutId id="2147483718" r:id="rId3"/>
    <p:sldLayoutId id="2147483720" r:id="rId4"/>
    <p:sldLayoutId id="2147483734" r:id="rId5"/>
    <p:sldLayoutId id="2147483666" r:id="rId6"/>
    <p:sldLayoutId id="2147483651" r:id="rId7"/>
    <p:sldLayoutId id="2147483735" r:id="rId8"/>
    <p:sldLayoutId id="2147483668" r:id="rId9"/>
    <p:sldLayoutId id="2147483671" r:id="rId10"/>
    <p:sldLayoutId id="2147483675" r:id="rId11"/>
    <p:sldLayoutId id="2147483670" r:id="rId12"/>
    <p:sldLayoutId id="2147483672" r:id="rId13"/>
    <p:sldLayoutId id="2147483673" r:id="rId14"/>
    <p:sldLayoutId id="2147483674" r:id="rId15"/>
    <p:sldLayoutId id="2147483679" r:id="rId16"/>
    <p:sldLayoutId id="2147483676" r:id="rId17"/>
    <p:sldLayoutId id="2147483677" r:id="rId18"/>
    <p:sldLayoutId id="2147483736" r:id="rId19"/>
    <p:sldLayoutId id="2147483737" r:id="rId20"/>
    <p:sldLayoutId id="2147483667" r:id="rId21"/>
  </p:sldLayoutIdLst>
  <p:hf hdr="0" dt="0"/>
  <p:txStyles>
    <p:titleStyle>
      <a:lvl1pPr algn="l" defTabSz="457200" rtl="0" eaLnBrk="1" latinLnBrk="0" hangingPunct="1">
        <a:spcBef>
          <a:spcPct val="0"/>
        </a:spcBef>
        <a:buNone/>
        <a:defRPr sz="2400" kern="1200">
          <a:solidFill>
            <a:schemeClr val="accent1"/>
          </a:solidFill>
          <a:latin typeface="Arial"/>
          <a:ea typeface="+mj-ea"/>
          <a:cs typeface="Arial"/>
        </a:defRPr>
      </a:lvl1pPr>
    </p:titleStyle>
    <p:bodyStyle>
      <a:lvl1pPr marL="0" marR="0" indent="0" algn="l" defTabSz="914400" rtl="0" eaLnBrk="1" fontAlgn="base" latinLnBrk="0" hangingPunct="1">
        <a:lnSpc>
          <a:spcPct val="90000"/>
        </a:lnSpc>
        <a:spcBef>
          <a:spcPts val="600"/>
        </a:spcBef>
        <a:spcAft>
          <a:spcPct val="0"/>
        </a:spcAft>
        <a:buClrTx/>
        <a:buSzTx/>
        <a:buFontTx/>
        <a:buNone/>
        <a:tabLst/>
        <a:defRPr sz="1600" b="0" kern="1200">
          <a:solidFill>
            <a:schemeClr val="tx1"/>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600" b="0" kern="1200">
          <a:solidFill>
            <a:schemeClr val="tx1"/>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600" b="0" kern="1200">
          <a:solidFill>
            <a:schemeClr val="tx1"/>
          </a:solidFill>
          <a:latin typeface="Arial"/>
          <a:ea typeface="+mn-ea"/>
          <a:cs typeface="Arial"/>
        </a:defRPr>
      </a:lvl3pPr>
      <a:lvl4pPr marL="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4572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38/s41467-021-22436-z"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coi.2020.10.01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BC17-B797-4EA3-8D9C-AD9ED63F104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E395A9A-67AA-577F-ED76-24657CEEB990}"/>
              </a:ext>
            </a:extLst>
          </p:cNvPr>
          <p:cNvSpPr>
            <a:spLocks noGrp="1"/>
          </p:cNvSpPr>
          <p:nvPr>
            <p:ph type="ctrTitle"/>
          </p:nvPr>
        </p:nvSpPr>
        <p:spPr>
          <a:xfrm>
            <a:off x="275999" y="2007911"/>
            <a:ext cx="8831055" cy="997196"/>
          </a:xfrm>
        </p:spPr>
        <p:txBody>
          <a:bodyPr/>
          <a:lstStyle/>
          <a:p>
            <a:r>
              <a:rPr lang="en-US" sz="3600" b="1" dirty="0"/>
              <a:t>Uncovering Immune Dysregulation in SLE through RNA-Seq of CD4⁺ T Cells</a:t>
            </a:r>
            <a:endParaRPr lang="en-US" sz="3600" dirty="0"/>
          </a:p>
        </p:txBody>
      </p:sp>
      <p:sp>
        <p:nvSpPr>
          <p:cNvPr id="8" name="Subtitle 7">
            <a:extLst>
              <a:ext uri="{FF2B5EF4-FFF2-40B4-BE49-F238E27FC236}">
                <a16:creationId xmlns:a16="http://schemas.microsoft.com/office/drawing/2014/main" id="{C2FF64D0-B667-DE81-130F-A15DC494FF08}"/>
              </a:ext>
            </a:extLst>
          </p:cNvPr>
          <p:cNvSpPr>
            <a:spLocks noGrp="1"/>
          </p:cNvSpPr>
          <p:nvPr>
            <p:ph type="subTitle" idx="1"/>
          </p:nvPr>
        </p:nvSpPr>
        <p:spPr>
          <a:xfrm>
            <a:off x="275999" y="3105531"/>
            <a:ext cx="8351856" cy="658642"/>
          </a:xfrm>
        </p:spPr>
        <p:txBody>
          <a:bodyPr/>
          <a:lstStyle/>
          <a:p>
            <a:r>
              <a:rPr lang="en-US" dirty="0"/>
              <a:t>Parham Rouzbahani</a:t>
            </a:r>
          </a:p>
          <a:p>
            <a:r>
              <a:rPr lang="en-US" dirty="0"/>
              <a:t>ANGSD, Spring 2025</a:t>
            </a:r>
          </a:p>
        </p:txBody>
      </p:sp>
    </p:spTree>
    <p:extLst>
      <p:ext uri="{BB962C8B-B14F-4D97-AF65-F5344CB8AC3E}">
        <p14:creationId xmlns:p14="http://schemas.microsoft.com/office/powerpoint/2010/main" val="271541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B8548-1AD8-3623-BA2D-DBD0F3B5C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597C3-8C29-294C-8BA1-92E83578C856}"/>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F7AF55F3-377D-45F6-C412-E8B530BD64C7}"/>
              </a:ext>
            </a:extLst>
          </p:cNvPr>
          <p:cNvSpPr txBox="1"/>
          <p:nvPr/>
        </p:nvSpPr>
        <p:spPr>
          <a:xfrm>
            <a:off x="457199" y="617369"/>
            <a:ext cx="8352846" cy="830997"/>
          </a:xfrm>
          <a:prstGeom prst="rect">
            <a:avLst/>
          </a:prstGeom>
          <a:noFill/>
        </p:spPr>
        <p:txBody>
          <a:bodyPr wrap="square">
            <a:spAutoFit/>
          </a:bodyPr>
          <a:lstStyle/>
          <a:p>
            <a:pPr marL="171450" indent="-171450">
              <a:buFont typeface="Arial" panose="020B0604020202020204" pitchFamily="34" charset="0"/>
              <a:buChar char="•"/>
            </a:pPr>
            <a:r>
              <a:rPr lang="en-US" sz="1200" b="1" dirty="0"/>
              <a:t>Strong alignment performance</a:t>
            </a:r>
            <a:r>
              <a:rPr lang="en-US" sz="1200" dirty="0"/>
              <a:t>: Most reads are </a:t>
            </a:r>
            <a:r>
              <a:rPr lang="en-US" sz="1200" b="1" dirty="0"/>
              <a:t>uniquely mapped</a:t>
            </a:r>
            <a:r>
              <a:rPr lang="en-US" sz="1200" dirty="0"/>
              <a:t>, a desired outcome in RNA-seq.</a:t>
            </a:r>
          </a:p>
          <a:p>
            <a:pPr marL="171450" indent="-171450">
              <a:buFont typeface="Arial" panose="020B0604020202020204" pitchFamily="34" charset="0"/>
              <a:buChar char="•"/>
            </a:pPr>
            <a:r>
              <a:rPr lang="en-US" sz="1200" b="1" dirty="0"/>
              <a:t>Low levels of unmapped/</a:t>
            </a:r>
            <a:r>
              <a:rPr lang="en-US" sz="1200" b="1" dirty="0" err="1"/>
              <a:t>multimapped</a:t>
            </a:r>
            <a:r>
              <a:rPr lang="en-US" sz="1200" b="1" dirty="0"/>
              <a:t> reads</a:t>
            </a:r>
            <a:r>
              <a:rPr lang="en-US" sz="1200" dirty="0"/>
              <a:t>: Expected due to </a:t>
            </a:r>
            <a:r>
              <a:rPr lang="en-US" sz="1200" b="1" dirty="0"/>
              <a:t>low-complexity regions</a:t>
            </a:r>
            <a:r>
              <a:rPr lang="en-US" sz="1200" dirty="0"/>
              <a:t> or short fragments.</a:t>
            </a:r>
          </a:p>
          <a:p>
            <a:pPr marL="171450" indent="-171450">
              <a:buFont typeface="Arial" panose="020B0604020202020204" pitchFamily="34" charset="0"/>
              <a:buChar char="•"/>
            </a:pPr>
            <a:r>
              <a:rPr lang="en-US" sz="1200" b="1" dirty="0"/>
              <a:t>Ctrl_06 has higher absolute reads</a:t>
            </a:r>
            <a:r>
              <a:rPr lang="en-US" sz="1200" dirty="0"/>
              <a:t> in all categories but maintains </a:t>
            </a:r>
            <a:r>
              <a:rPr lang="en-US" sz="1200" b="1" dirty="0"/>
              <a:t>expected relative proportions</a:t>
            </a:r>
            <a:r>
              <a:rPr lang="en-US" sz="1200" dirty="0"/>
              <a:t>.</a:t>
            </a:r>
          </a:p>
          <a:p>
            <a:pPr marL="171450" indent="-171450">
              <a:buFont typeface="Arial" panose="020B0604020202020204" pitchFamily="34" charset="0"/>
              <a:buChar char="•"/>
            </a:pPr>
            <a:r>
              <a:rPr lang="en-US" sz="1200" b="1" dirty="0"/>
              <a:t>No samples exhibit alignment issues</a:t>
            </a:r>
            <a:r>
              <a:rPr lang="en-US" sz="1200" dirty="0"/>
              <a:t> that would warrant exclusion from downstream analysis.</a:t>
            </a:r>
          </a:p>
        </p:txBody>
      </p:sp>
      <p:pic>
        <p:nvPicPr>
          <p:cNvPr id="5122" name="Picture 2">
            <a:extLst>
              <a:ext uri="{FF2B5EF4-FFF2-40B4-BE49-F238E27FC236}">
                <a16:creationId xmlns:a16="http://schemas.microsoft.com/office/drawing/2014/main" id="{8198F14B-362A-FC0A-256E-16A8DCBD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68" y="1653872"/>
            <a:ext cx="4308391" cy="28722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0643061-68CE-25DC-31BF-AD38ADCFC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621" y="1653872"/>
            <a:ext cx="4449399" cy="296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1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BB592-D00C-5014-F0D0-11853D4AD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8D419-03BA-0CBA-A9AA-6BD88704B3FF}"/>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733CBBAE-600A-4391-EAE0-CE5C1DAAA003}"/>
              </a:ext>
            </a:extLst>
          </p:cNvPr>
          <p:cNvSpPr txBox="1"/>
          <p:nvPr/>
        </p:nvSpPr>
        <p:spPr>
          <a:xfrm>
            <a:off x="457200" y="617369"/>
            <a:ext cx="5089022" cy="1107996"/>
          </a:xfrm>
          <a:prstGeom prst="rect">
            <a:avLst/>
          </a:prstGeom>
          <a:noFill/>
        </p:spPr>
        <p:txBody>
          <a:bodyPr wrap="square">
            <a:spAutoFit/>
          </a:bodyPr>
          <a:lstStyle/>
          <a:p>
            <a:pPr marL="171450" indent="-171450">
              <a:buFont typeface="Arial" panose="020B0604020202020204" pitchFamily="34" charset="0"/>
              <a:buChar char="•"/>
            </a:pPr>
            <a:r>
              <a:rPr lang="en-US" sz="1100" b="1" dirty="0"/>
              <a:t>Reads distribute as expected</a:t>
            </a:r>
            <a:r>
              <a:rPr lang="en-US" sz="1100" dirty="0"/>
              <a:t>: Most align to </a:t>
            </a:r>
            <a:r>
              <a:rPr lang="en-US" sz="1100" b="1" dirty="0"/>
              <a:t>cording regions and untranslated regions</a:t>
            </a:r>
            <a:r>
              <a:rPr lang="en-US" sz="1100" dirty="0"/>
              <a:t>, with modest intronic/intergenic mapping</a:t>
            </a:r>
          </a:p>
          <a:p>
            <a:pPr marL="171450" indent="-171450">
              <a:buFont typeface="Arial" panose="020B0604020202020204" pitchFamily="34" charset="0"/>
              <a:buChar char="•"/>
            </a:pPr>
            <a:r>
              <a:rPr lang="en-US" sz="1100" b="1" dirty="0"/>
              <a:t>Strand specificity confirmed</a:t>
            </a:r>
            <a:r>
              <a:rPr lang="en-US" sz="1100" dirty="0"/>
              <a:t>: All samples map predominantly to the </a:t>
            </a:r>
            <a:r>
              <a:rPr lang="en-US" sz="1100" b="1" dirty="0"/>
              <a:t>expected reverse strand</a:t>
            </a:r>
            <a:r>
              <a:rPr lang="en-US" sz="1100" dirty="0"/>
              <a:t> (</a:t>
            </a:r>
            <a:r>
              <a:rPr lang="en-US" sz="1100" dirty="0" err="1"/>
              <a:t>fr-firststrand</a:t>
            </a:r>
            <a:r>
              <a:rPr lang="en-US" sz="1100" dirty="0"/>
              <a:t>), validating the use of -s 2 in </a:t>
            </a:r>
            <a:r>
              <a:rPr lang="en-US" sz="1100" dirty="0" err="1"/>
              <a:t>featureCounts</a:t>
            </a:r>
            <a:endParaRPr lang="en-US" sz="1100" dirty="0"/>
          </a:p>
          <a:p>
            <a:pPr marL="171450" indent="-171450">
              <a:buFont typeface="Arial" panose="020B0604020202020204" pitchFamily="34" charset="0"/>
              <a:buChar char="•"/>
            </a:pPr>
            <a:r>
              <a:rPr lang="en-US" sz="1100" dirty="0"/>
              <a:t>Gene body coverage shows </a:t>
            </a:r>
            <a:r>
              <a:rPr lang="en-US" sz="1100" b="1" dirty="0"/>
              <a:t>RNA integrity</a:t>
            </a:r>
            <a:r>
              <a:rPr lang="en-US" sz="1100" dirty="0"/>
              <a:t> and no significant </a:t>
            </a:r>
            <a:r>
              <a:rPr lang="en-US" sz="1100" b="1" dirty="0"/>
              <a:t>5′ or 3′ bias</a:t>
            </a:r>
            <a:endParaRPr lang="en-US" sz="1100" dirty="0"/>
          </a:p>
        </p:txBody>
      </p:sp>
      <p:pic>
        <p:nvPicPr>
          <p:cNvPr id="6146" name="Picture 2">
            <a:extLst>
              <a:ext uri="{FF2B5EF4-FFF2-40B4-BE49-F238E27FC236}">
                <a16:creationId xmlns:a16="http://schemas.microsoft.com/office/drawing/2014/main" id="{0B45D618-9C54-167A-D988-4CCAB6D35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76" y="1715704"/>
            <a:ext cx="4135921" cy="27572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7C9B243-CF0E-BD6E-412A-2811CF477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18" y="539066"/>
            <a:ext cx="3453002" cy="2302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B82072-637B-68C2-55E5-926A15D3D38C}"/>
              </a:ext>
            </a:extLst>
          </p:cNvPr>
          <p:cNvPicPr>
            <a:picLocks noChangeAspect="1"/>
          </p:cNvPicPr>
          <p:nvPr/>
        </p:nvPicPr>
        <p:blipFill>
          <a:blip r:embed="rId5"/>
          <a:stretch>
            <a:fillRect/>
          </a:stretch>
        </p:blipFill>
        <p:spPr>
          <a:xfrm>
            <a:off x="6263264" y="3026008"/>
            <a:ext cx="2156969" cy="1828003"/>
          </a:xfrm>
          <a:prstGeom prst="rect">
            <a:avLst/>
          </a:prstGeom>
        </p:spPr>
      </p:pic>
    </p:spTree>
    <p:extLst>
      <p:ext uri="{BB962C8B-B14F-4D97-AF65-F5344CB8AC3E}">
        <p14:creationId xmlns:p14="http://schemas.microsoft.com/office/powerpoint/2010/main" val="196117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ECE9-72CF-D685-CA96-00EAFFB7B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4B464-C2B3-6601-A5A0-002A94E86584}"/>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80C6F23D-860C-B388-0A77-32F93373D736}"/>
              </a:ext>
            </a:extLst>
          </p:cNvPr>
          <p:cNvSpPr txBox="1"/>
          <p:nvPr/>
        </p:nvSpPr>
        <p:spPr>
          <a:xfrm>
            <a:off x="401540" y="711802"/>
            <a:ext cx="3200401" cy="3323987"/>
          </a:xfrm>
          <a:prstGeom prst="rect">
            <a:avLst/>
          </a:prstGeom>
          <a:noFill/>
        </p:spPr>
        <p:txBody>
          <a:bodyPr wrap="square">
            <a:spAutoFit/>
          </a:bodyPr>
          <a:lstStyle/>
          <a:p>
            <a:pPr marL="171450" indent="-171450">
              <a:buFont typeface="Arial" panose="020B0604020202020204" pitchFamily="34" charset="0"/>
              <a:buChar char="•"/>
            </a:pPr>
            <a:r>
              <a:rPr lang="en-US" sz="1400" b="1" dirty="0"/>
              <a:t>Most reads successfully assigned</a:t>
            </a:r>
            <a:r>
              <a:rPr lang="en-US" sz="1400" dirty="0"/>
              <a:t>: Dominant light blue bars indicate strong gene feature assignment across samples.</a:t>
            </a:r>
          </a:p>
          <a:p>
            <a:pPr marL="171450" indent="-171450">
              <a:buFont typeface="Arial" panose="020B0604020202020204" pitchFamily="34" charset="0"/>
              <a:buChar char="•"/>
            </a:pPr>
            <a:r>
              <a:rPr lang="en-US" sz="1400" b="1" dirty="0"/>
              <a:t>Minor </a:t>
            </a:r>
            <a:r>
              <a:rPr lang="en-US" sz="1400" b="1" dirty="0" err="1"/>
              <a:t>unassignment</a:t>
            </a:r>
            <a:r>
              <a:rPr lang="en-US" sz="1400" b="1" dirty="0"/>
              <a:t> categories</a:t>
            </a:r>
            <a:r>
              <a:rPr lang="en-US" sz="1400" dirty="0"/>
              <a:t>: “No Features” and “Ambiguity” remain low to moderate, as expected.</a:t>
            </a:r>
          </a:p>
          <a:p>
            <a:pPr marL="171450" indent="-171450">
              <a:buFont typeface="Arial" panose="020B0604020202020204" pitchFamily="34" charset="0"/>
              <a:buChar char="•"/>
            </a:pPr>
            <a:r>
              <a:rPr lang="en-US" sz="1400" b="1" dirty="0"/>
              <a:t>Ctrl_06 has higher read counts</a:t>
            </a:r>
            <a:r>
              <a:rPr lang="en-US" sz="1400" dirty="0"/>
              <a:t>, but its relative proportions are normal, not indicative of technical error.</a:t>
            </a:r>
          </a:p>
          <a:p>
            <a:pPr marL="171450" indent="-171450">
              <a:buFont typeface="Arial" panose="020B0604020202020204" pitchFamily="34" charset="0"/>
              <a:buChar char="•"/>
            </a:pPr>
            <a:r>
              <a:rPr lang="en-US" sz="1400" b="1" dirty="0"/>
              <a:t>High data quality overall</a:t>
            </a:r>
            <a:r>
              <a:rPr lang="en-US" sz="1400" dirty="0"/>
              <a:t>: No sample shows major assignment failure</a:t>
            </a:r>
            <a:endParaRPr lang="en-US" sz="1600" dirty="0"/>
          </a:p>
        </p:txBody>
      </p:sp>
      <p:pic>
        <p:nvPicPr>
          <p:cNvPr id="7170" name="Picture 2">
            <a:extLst>
              <a:ext uri="{FF2B5EF4-FFF2-40B4-BE49-F238E27FC236}">
                <a16:creationId xmlns:a16="http://schemas.microsoft.com/office/drawing/2014/main" id="{49FF66EA-4FD0-5EC5-5294-1916D4B4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941" y="646046"/>
            <a:ext cx="5316436" cy="354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8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AEDCD-EF6C-BBC5-6793-363DDD50D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A8AAA-C3D7-49D0-F102-2FD0E90D5E95}"/>
              </a:ext>
            </a:extLst>
          </p:cNvPr>
          <p:cNvSpPr>
            <a:spLocks noGrp="1"/>
          </p:cNvSpPr>
          <p:nvPr>
            <p:ph type="title"/>
          </p:nvPr>
        </p:nvSpPr>
        <p:spPr/>
        <p:txBody>
          <a:bodyPr/>
          <a:lstStyle/>
          <a:p>
            <a:r>
              <a:rPr lang="en-US" dirty="0"/>
              <a:t>Differentially Expressed Genes Analysis: PCA</a:t>
            </a:r>
          </a:p>
        </p:txBody>
      </p:sp>
      <p:sp>
        <p:nvSpPr>
          <p:cNvPr id="6" name="TextBox 5">
            <a:extLst>
              <a:ext uri="{FF2B5EF4-FFF2-40B4-BE49-F238E27FC236}">
                <a16:creationId xmlns:a16="http://schemas.microsoft.com/office/drawing/2014/main" id="{EF6BAFB1-C70D-B8F8-BC1C-8609C66D69BC}"/>
              </a:ext>
            </a:extLst>
          </p:cNvPr>
          <p:cNvSpPr txBox="1"/>
          <p:nvPr/>
        </p:nvSpPr>
        <p:spPr>
          <a:xfrm>
            <a:off x="145775" y="539066"/>
            <a:ext cx="3790121" cy="3539430"/>
          </a:xfrm>
          <a:prstGeom prst="rect">
            <a:avLst/>
          </a:prstGeom>
          <a:noFill/>
        </p:spPr>
        <p:txBody>
          <a:bodyPr wrap="square">
            <a:spAutoFit/>
          </a:bodyPr>
          <a:lstStyle/>
          <a:p>
            <a:pPr marL="285750" indent="-285750">
              <a:buFont typeface="Arial" panose="020B0604020202020204" pitchFamily="34" charset="0"/>
              <a:buChar char="•"/>
            </a:pPr>
            <a:r>
              <a:rPr lang="en-US" sz="1400" b="1" dirty="0"/>
              <a:t>Preprocessed and normalized raw read counts</a:t>
            </a:r>
            <a:endParaRPr lang="en-US" sz="1400" dirty="0"/>
          </a:p>
          <a:p>
            <a:pPr marL="742950" lvl="1" indent="-285750">
              <a:buFont typeface="Arial" panose="020B0604020202020204" pitchFamily="34" charset="0"/>
              <a:buChar char="•"/>
            </a:pPr>
            <a:r>
              <a:rPr lang="en-US" sz="1400" dirty="0"/>
              <a:t>Read in txt file from </a:t>
            </a:r>
            <a:r>
              <a:rPr lang="en-US" sz="1400" dirty="0" err="1"/>
              <a:t>featureCounts</a:t>
            </a:r>
            <a:endParaRPr lang="en-US" sz="1400" dirty="0"/>
          </a:p>
          <a:p>
            <a:pPr marL="742950" lvl="1" indent="-285750">
              <a:buFont typeface="Arial" panose="020B0604020202020204" pitchFamily="34" charset="0"/>
              <a:buChar char="•"/>
            </a:pPr>
            <a:r>
              <a:rPr lang="en-US" sz="1400" dirty="0"/>
              <a:t>Simplified file names, extracted condition metadata</a:t>
            </a:r>
          </a:p>
          <a:p>
            <a:pPr marL="742950" lvl="1" indent="-285750">
              <a:buFont typeface="Arial" panose="020B0604020202020204" pitchFamily="34" charset="0"/>
              <a:buChar char="•"/>
            </a:pPr>
            <a:r>
              <a:rPr lang="en-US" sz="1400" dirty="0"/>
              <a:t>Constructed a </a:t>
            </a:r>
            <a:r>
              <a:rPr lang="en-US" sz="1400" dirty="0" err="1"/>
              <a:t>DESeqDataSet</a:t>
            </a:r>
            <a:r>
              <a:rPr lang="en-US" sz="1400" dirty="0"/>
              <a:t> object</a:t>
            </a:r>
          </a:p>
          <a:p>
            <a:pPr marL="742950" lvl="1" indent="-285750">
              <a:buFont typeface="Arial" panose="020B0604020202020204" pitchFamily="34" charset="0"/>
              <a:buChar char="•"/>
            </a:pPr>
            <a:r>
              <a:rPr lang="en-US" sz="1400" dirty="0"/>
              <a:t>Applied </a:t>
            </a:r>
            <a:r>
              <a:rPr lang="en-US" sz="1400" i="1" dirty="0" err="1"/>
              <a:t>rlog</a:t>
            </a:r>
            <a:r>
              <a:rPr lang="en-US" sz="1400" dirty="0"/>
              <a:t> transformation for variance stabilization</a:t>
            </a:r>
          </a:p>
          <a:p>
            <a:pPr marL="285750" indent="-285750">
              <a:buFont typeface="Arial" panose="020B0604020202020204" pitchFamily="34" charset="0"/>
              <a:buChar char="•"/>
            </a:pPr>
            <a:r>
              <a:rPr lang="en-US" sz="1400" b="1" dirty="0"/>
              <a:t>Performed PCA (Principal Component Analysis)</a:t>
            </a:r>
            <a:endParaRPr lang="en-US" sz="1400" dirty="0"/>
          </a:p>
          <a:p>
            <a:pPr marL="742950" lvl="1" indent="-285750">
              <a:buFont typeface="Arial" panose="020B0604020202020204" pitchFamily="34" charset="0"/>
              <a:buChar char="•"/>
            </a:pPr>
            <a:r>
              <a:rPr lang="en-US" sz="1400" dirty="0"/>
              <a:t>Visualized global expression variation across samples.</a:t>
            </a:r>
          </a:p>
          <a:p>
            <a:pPr marL="742950" lvl="1" indent="-285750">
              <a:buFont typeface="Arial" panose="020B0604020202020204" pitchFamily="34" charset="0"/>
              <a:buChar char="•"/>
            </a:pPr>
            <a:r>
              <a:rPr lang="en-US" sz="1400" dirty="0"/>
              <a:t>PC1 and PC2 captured moderate variance (~30%) and showed some clustering by condition.</a:t>
            </a:r>
          </a:p>
        </p:txBody>
      </p:sp>
      <p:pic>
        <p:nvPicPr>
          <p:cNvPr id="8194" name="Picture 2">
            <a:extLst>
              <a:ext uri="{FF2B5EF4-FFF2-40B4-BE49-F238E27FC236}">
                <a16:creationId xmlns:a16="http://schemas.microsoft.com/office/drawing/2014/main" id="{341A6AF7-D35A-230E-4E63-0B392FF97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437" y="627080"/>
            <a:ext cx="4939788" cy="345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13A64-2CA8-A399-81A2-54BECA4BB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78C1B-1963-4BE5-1C93-8A721EF1AEE1}"/>
              </a:ext>
            </a:extLst>
          </p:cNvPr>
          <p:cNvSpPr>
            <a:spLocks noGrp="1"/>
          </p:cNvSpPr>
          <p:nvPr>
            <p:ph type="title"/>
          </p:nvPr>
        </p:nvSpPr>
        <p:spPr/>
        <p:txBody>
          <a:bodyPr/>
          <a:lstStyle/>
          <a:p>
            <a:r>
              <a:rPr lang="en-US" dirty="0"/>
              <a:t>Differentially Expressed Genes Analysis: Heatmaps</a:t>
            </a:r>
          </a:p>
        </p:txBody>
      </p:sp>
      <p:pic>
        <p:nvPicPr>
          <p:cNvPr id="9220" name="Picture 4">
            <a:extLst>
              <a:ext uri="{FF2B5EF4-FFF2-40B4-BE49-F238E27FC236}">
                <a16:creationId xmlns:a16="http://schemas.microsoft.com/office/drawing/2014/main" id="{956D9B07-D303-730F-48F2-80BEF4044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5" y="1338630"/>
            <a:ext cx="4097643" cy="286808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5F76E7A-39EF-73E9-2FB7-68DD563B7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963" y="1338630"/>
            <a:ext cx="4256669" cy="29793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C38A74-852E-D887-AE23-03E1B0688E2E}"/>
              </a:ext>
            </a:extLst>
          </p:cNvPr>
          <p:cNvSpPr txBox="1"/>
          <p:nvPr/>
        </p:nvSpPr>
        <p:spPr>
          <a:xfrm>
            <a:off x="457199" y="617369"/>
            <a:ext cx="8499433" cy="830997"/>
          </a:xfrm>
          <a:prstGeom prst="rect">
            <a:avLst/>
          </a:prstGeom>
          <a:noFill/>
        </p:spPr>
        <p:txBody>
          <a:bodyPr wrap="square">
            <a:spAutoFit/>
          </a:bodyPr>
          <a:lstStyle/>
          <a:p>
            <a:pPr marL="171450" indent="-171450">
              <a:buFont typeface="Arial" panose="020B0604020202020204" pitchFamily="34" charset="0"/>
              <a:buChar char="•"/>
            </a:pPr>
            <a:r>
              <a:rPr lang="en-US" sz="1200" b="1" dirty="0"/>
              <a:t>Identified differentially expressed genes (DEGs) by using </a:t>
            </a:r>
            <a:r>
              <a:rPr lang="en-US" sz="1200" b="1" dirty="0" err="1"/>
              <a:t>DESeq</a:t>
            </a:r>
            <a:r>
              <a:rPr lang="en-US" sz="1200" b="1" dirty="0"/>
              <a:t> results method, adjusted p-value cutoff of 0.05</a:t>
            </a:r>
          </a:p>
          <a:p>
            <a:pPr marL="171450" indent="-171450">
              <a:buFont typeface="Arial" panose="020B0604020202020204" pitchFamily="34" charset="0"/>
              <a:buChar char="•"/>
            </a:pPr>
            <a:r>
              <a:rPr lang="en-US" sz="1200" b="1" dirty="0"/>
              <a:t>Analyzed sample correlation heatmap and differentially expressed genes heatmap (row-wise z-score normalization applied)</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4210593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BC99C-8B0A-E4D9-AC7D-F32BECCB6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21D59-7890-4EF7-225F-DC680D1CF1B2}"/>
              </a:ext>
            </a:extLst>
          </p:cNvPr>
          <p:cNvSpPr>
            <a:spLocks noGrp="1"/>
          </p:cNvSpPr>
          <p:nvPr>
            <p:ph type="title"/>
          </p:nvPr>
        </p:nvSpPr>
        <p:spPr>
          <a:xfrm>
            <a:off x="457199" y="123568"/>
            <a:ext cx="8686801" cy="415498"/>
          </a:xfrm>
        </p:spPr>
        <p:txBody>
          <a:bodyPr/>
          <a:lstStyle/>
          <a:p>
            <a:r>
              <a:rPr lang="en-US" dirty="0"/>
              <a:t>Differentially Expressed Genes Analysis: MA &amp; Volcano Plots</a:t>
            </a:r>
          </a:p>
        </p:txBody>
      </p:sp>
      <p:sp>
        <p:nvSpPr>
          <p:cNvPr id="5" name="TextBox 4">
            <a:extLst>
              <a:ext uri="{FF2B5EF4-FFF2-40B4-BE49-F238E27FC236}">
                <a16:creationId xmlns:a16="http://schemas.microsoft.com/office/drawing/2014/main" id="{4C201B68-577A-16BE-0AB9-9EAB707BB4A9}"/>
              </a:ext>
            </a:extLst>
          </p:cNvPr>
          <p:cNvSpPr txBox="1"/>
          <p:nvPr/>
        </p:nvSpPr>
        <p:spPr>
          <a:xfrm>
            <a:off x="457199" y="617369"/>
            <a:ext cx="8499433" cy="523220"/>
          </a:xfrm>
          <a:prstGeom prst="rect">
            <a:avLst/>
          </a:prstGeom>
          <a:noFill/>
        </p:spPr>
        <p:txBody>
          <a:bodyPr wrap="square">
            <a:spAutoFit/>
          </a:bodyPr>
          <a:lstStyle/>
          <a:p>
            <a:pPr marL="171450" indent="-171450">
              <a:buFont typeface="Arial" panose="020B0604020202020204" pitchFamily="34" charset="0"/>
              <a:buChar char="•"/>
            </a:pPr>
            <a:r>
              <a:rPr lang="en-US" sz="1400" b="1" dirty="0"/>
              <a:t> Created MA and volcano plots to visualize DEGs and assess signal strength.</a:t>
            </a:r>
          </a:p>
          <a:p>
            <a:pPr marL="171450" indent="-171450">
              <a:buFont typeface="Arial" panose="020B0604020202020204" pitchFamily="34" charset="0"/>
              <a:buChar char="•"/>
            </a:pPr>
            <a:endParaRPr lang="en-US" sz="1400" b="1" dirty="0"/>
          </a:p>
        </p:txBody>
      </p:sp>
      <p:pic>
        <p:nvPicPr>
          <p:cNvPr id="11266" name="Picture 2">
            <a:extLst>
              <a:ext uri="{FF2B5EF4-FFF2-40B4-BE49-F238E27FC236}">
                <a16:creationId xmlns:a16="http://schemas.microsoft.com/office/drawing/2014/main" id="{FFF6B8CE-52FA-4DCE-7F43-EDDD01EDF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68" y="985961"/>
            <a:ext cx="4224130" cy="3379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16CC1ED-708F-4A88-8CA6-6FA0F27FB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498" y="1218892"/>
            <a:ext cx="4055165" cy="324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4DA62-B62B-0274-8935-B0CC24486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EB8B6-A1B2-C131-1CFD-381ECB89D1DF}"/>
              </a:ext>
            </a:extLst>
          </p:cNvPr>
          <p:cNvSpPr>
            <a:spLocks noGrp="1"/>
          </p:cNvSpPr>
          <p:nvPr>
            <p:ph type="title"/>
          </p:nvPr>
        </p:nvSpPr>
        <p:spPr/>
        <p:txBody>
          <a:bodyPr/>
          <a:lstStyle/>
          <a:p>
            <a:r>
              <a:rPr lang="en-US" dirty="0"/>
              <a:t>GO Term Enrichment</a:t>
            </a:r>
          </a:p>
        </p:txBody>
      </p:sp>
      <p:sp>
        <p:nvSpPr>
          <p:cNvPr id="4" name="TextBox 3">
            <a:extLst>
              <a:ext uri="{FF2B5EF4-FFF2-40B4-BE49-F238E27FC236}">
                <a16:creationId xmlns:a16="http://schemas.microsoft.com/office/drawing/2014/main" id="{97513A5C-0A5E-23FE-D408-0547FC719823}"/>
              </a:ext>
            </a:extLst>
          </p:cNvPr>
          <p:cNvSpPr txBox="1"/>
          <p:nvPr/>
        </p:nvSpPr>
        <p:spPr>
          <a:xfrm>
            <a:off x="219944" y="666287"/>
            <a:ext cx="8694751" cy="1169551"/>
          </a:xfrm>
          <a:prstGeom prst="rect">
            <a:avLst/>
          </a:prstGeom>
          <a:noFill/>
        </p:spPr>
        <p:txBody>
          <a:bodyPr wrap="square">
            <a:spAutoFit/>
          </a:bodyPr>
          <a:lstStyle/>
          <a:p>
            <a:pPr marL="285750" indent="-285750">
              <a:buFont typeface="Arial" panose="020B0604020202020204" pitchFamily="34" charset="0"/>
              <a:buChar char="•"/>
            </a:pPr>
            <a:r>
              <a:rPr lang="en-US" sz="1400" dirty="0"/>
              <a:t>Filtered genes with adjusted p-value &lt; 0.05 from DESeq2 results, used Biological Process ontology</a:t>
            </a:r>
          </a:p>
          <a:p>
            <a:pPr marL="285750" indent="-285750">
              <a:buFont typeface="Arial" panose="020B0604020202020204" pitchFamily="34" charset="0"/>
              <a:buChar char="•"/>
            </a:pPr>
            <a:r>
              <a:rPr lang="en-US" sz="1400" dirty="0"/>
              <a:t>922 enriched terms found</a:t>
            </a:r>
          </a:p>
          <a:p>
            <a:pPr marL="285750" indent="-285750">
              <a:buFont typeface="Arial" panose="020B0604020202020204" pitchFamily="34" charset="0"/>
              <a:buChar char="•"/>
            </a:pPr>
            <a:r>
              <a:rPr lang="en-US" sz="1400" dirty="0"/>
              <a:t>Found enrichment in </a:t>
            </a:r>
            <a:r>
              <a:rPr lang="en-US" sz="1400" b="1" dirty="0"/>
              <a:t>type I interferon signaling</a:t>
            </a:r>
            <a:r>
              <a:rPr lang="en-US" sz="1400" dirty="0"/>
              <a:t>, </a:t>
            </a:r>
            <a:r>
              <a:rPr lang="en-US" sz="1400" b="1" dirty="0"/>
              <a:t>antiviral response</a:t>
            </a:r>
            <a:r>
              <a:rPr lang="en-US" sz="1400" dirty="0"/>
              <a:t>, &amp; </a:t>
            </a:r>
            <a:r>
              <a:rPr lang="en-US" sz="1400" b="1" dirty="0"/>
              <a:t>immune activation</a:t>
            </a:r>
            <a:r>
              <a:rPr lang="en-US" sz="1400" dirty="0"/>
              <a:t> pathways</a:t>
            </a:r>
          </a:p>
          <a:p>
            <a:pPr marL="285750" indent="-285750">
              <a:buFont typeface="Arial" panose="020B0604020202020204" pitchFamily="34" charset="0"/>
              <a:buChar char="•"/>
            </a:pPr>
            <a:r>
              <a:rPr lang="en-US" sz="1400" dirty="0"/>
              <a:t>Also observed enrichment in </a:t>
            </a:r>
            <a:r>
              <a:rPr lang="en-US" sz="1400" b="1" dirty="0"/>
              <a:t>cell cycle regulation</a:t>
            </a:r>
            <a:r>
              <a:rPr lang="en-US" sz="1400" dirty="0"/>
              <a:t>, suggesting proliferative shifts in CD4+ T cells</a:t>
            </a:r>
          </a:p>
          <a:p>
            <a:pPr marL="285750" indent="-285750">
              <a:buFont typeface="Arial" panose="020B0604020202020204" pitchFamily="34" charset="0"/>
              <a:buChar char="•"/>
            </a:pPr>
            <a:r>
              <a:rPr lang="en-US" sz="1400" dirty="0"/>
              <a:t>Analyzed using </a:t>
            </a:r>
            <a:r>
              <a:rPr lang="en-US" sz="1400" dirty="0" err="1"/>
              <a:t>dotplot</a:t>
            </a:r>
            <a:r>
              <a:rPr lang="en-US" sz="1400" dirty="0"/>
              <a:t> and </a:t>
            </a:r>
            <a:r>
              <a:rPr lang="en-US" sz="1400" dirty="0" err="1"/>
              <a:t>revigo</a:t>
            </a:r>
            <a:endParaRPr lang="en-US" sz="1400" dirty="0"/>
          </a:p>
        </p:txBody>
      </p:sp>
      <p:pic>
        <p:nvPicPr>
          <p:cNvPr id="8" name="Picture 7">
            <a:extLst>
              <a:ext uri="{FF2B5EF4-FFF2-40B4-BE49-F238E27FC236}">
                <a16:creationId xmlns:a16="http://schemas.microsoft.com/office/drawing/2014/main" id="{1B9DFFB0-8273-83EA-AC6D-8A4D1A04C270}"/>
              </a:ext>
            </a:extLst>
          </p:cNvPr>
          <p:cNvPicPr>
            <a:picLocks noChangeAspect="1"/>
          </p:cNvPicPr>
          <p:nvPr/>
        </p:nvPicPr>
        <p:blipFill>
          <a:blip r:embed="rId3"/>
          <a:stretch>
            <a:fillRect/>
          </a:stretch>
        </p:blipFill>
        <p:spPr>
          <a:xfrm>
            <a:off x="731519" y="2018023"/>
            <a:ext cx="2409245" cy="2340898"/>
          </a:xfrm>
          <a:prstGeom prst="rect">
            <a:avLst/>
          </a:prstGeom>
        </p:spPr>
      </p:pic>
      <p:pic>
        <p:nvPicPr>
          <p:cNvPr id="12290" name="Picture 2">
            <a:extLst>
              <a:ext uri="{FF2B5EF4-FFF2-40B4-BE49-F238E27FC236}">
                <a16:creationId xmlns:a16="http://schemas.microsoft.com/office/drawing/2014/main" id="{85685A54-9369-F9CC-AF90-B9BB864B9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357" y="1731712"/>
            <a:ext cx="4379678" cy="312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6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6C78-2FBB-1BB6-1E34-06CBE3F6BB0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C485A2B5-656F-D52B-C4E5-E702E666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919" y="539066"/>
            <a:ext cx="5192161" cy="37086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ADEB25-B967-B9A8-E8A6-8D61F6F2B448}"/>
              </a:ext>
            </a:extLst>
          </p:cNvPr>
          <p:cNvSpPr txBox="1">
            <a:spLocks/>
          </p:cNvSpPr>
          <p:nvPr/>
        </p:nvSpPr>
        <p:spPr>
          <a:xfrm>
            <a:off x="461878" y="123568"/>
            <a:ext cx="8220243" cy="415498"/>
          </a:xfrm>
          <a:prstGeom prst="rect">
            <a:avLst/>
          </a:prstGeom>
        </p:spPr>
        <p:txBody>
          <a:bodyPr vert="horz" lIns="0" tIns="0" rIns="91440" bIns="45720" rtlCol="0" anchor="t">
            <a:noAutofit/>
          </a:bodyPr>
          <a:lstStyle>
            <a:lvl1pPr algn="l" defTabSz="457200" rtl="0" eaLnBrk="1" latinLnBrk="0" hangingPunct="1">
              <a:spcBef>
                <a:spcPct val="0"/>
              </a:spcBef>
              <a:buNone/>
              <a:defRPr sz="2400" kern="1200">
                <a:solidFill>
                  <a:schemeClr val="accent1"/>
                </a:solidFill>
                <a:latin typeface="Arial"/>
                <a:ea typeface="+mj-ea"/>
                <a:cs typeface="Arial"/>
              </a:defRPr>
            </a:lvl1pPr>
          </a:lstStyle>
          <a:p>
            <a:r>
              <a:rPr lang="en-US" dirty="0"/>
              <a:t>Expression of a GO-Enriched Gene in SLE vs Control</a:t>
            </a:r>
          </a:p>
        </p:txBody>
      </p:sp>
    </p:spTree>
    <p:extLst>
      <p:ext uri="{BB962C8B-B14F-4D97-AF65-F5344CB8AC3E}">
        <p14:creationId xmlns:p14="http://schemas.microsoft.com/office/powerpoint/2010/main" val="41157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778D-C53E-7A36-FC69-47C841482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832EB-74BA-8301-DA20-E25AC6472A31}"/>
              </a:ext>
            </a:extLst>
          </p:cNvPr>
          <p:cNvSpPr>
            <a:spLocks noGrp="1"/>
          </p:cNvSpPr>
          <p:nvPr>
            <p:ph type="title"/>
          </p:nvPr>
        </p:nvSpPr>
        <p:spPr/>
        <p:txBody>
          <a:bodyPr/>
          <a:lstStyle/>
          <a:p>
            <a:pPr algn="l">
              <a:spcBef>
                <a:spcPts val="1500"/>
              </a:spcBef>
              <a:spcAft>
                <a:spcPts val="750"/>
              </a:spcAft>
            </a:pPr>
            <a:r>
              <a:rPr lang="en-US" b="0" i="0" dirty="0">
                <a:solidFill>
                  <a:srgbClr val="333333"/>
                </a:solidFill>
                <a:effectLst/>
                <a:latin typeface="Helvetica Neue" panose="02000503000000020004" pitchFamily="2" charset="0"/>
              </a:rPr>
              <a:t>Expression of a GO-Enriched Gene in SLE vs Control</a:t>
            </a:r>
          </a:p>
        </p:txBody>
      </p:sp>
      <p:pic>
        <p:nvPicPr>
          <p:cNvPr id="14338" name="Picture 2">
            <a:extLst>
              <a:ext uri="{FF2B5EF4-FFF2-40B4-BE49-F238E27FC236}">
                <a16:creationId xmlns:a16="http://schemas.microsoft.com/office/drawing/2014/main" id="{F87E2965-EFD9-2B07-41F1-AD6730353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811" y="619447"/>
            <a:ext cx="4544528" cy="390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8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21ACD-7705-BFA2-E5A3-E2338970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3BF6D-4900-820E-589C-62C1ED78236C}"/>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650658C4-F972-F1C3-6F8A-B835A4BE64FA}"/>
              </a:ext>
            </a:extLst>
          </p:cNvPr>
          <p:cNvSpPr txBox="1"/>
          <p:nvPr/>
        </p:nvSpPr>
        <p:spPr>
          <a:xfrm>
            <a:off x="207300" y="706043"/>
            <a:ext cx="8720039" cy="3046988"/>
          </a:xfrm>
          <a:prstGeom prst="rect">
            <a:avLst/>
          </a:prstGeom>
          <a:noFill/>
        </p:spPr>
        <p:txBody>
          <a:bodyPr wrap="square">
            <a:spAutoFit/>
          </a:bodyPr>
          <a:lstStyle/>
          <a:p>
            <a:pPr marL="285750" indent="-285750">
              <a:buFont typeface="Arial" panose="020B0604020202020204" pitchFamily="34" charset="0"/>
              <a:buChar char="•"/>
            </a:pPr>
            <a:r>
              <a:rPr lang="en-US" sz="1600" b="1" dirty="0"/>
              <a:t>Multimapping stringency in STAR</a:t>
            </a:r>
            <a:endParaRPr lang="en-US" sz="1600" dirty="0"/>
          </a:p>
          <a:p>
            <a:pPr marL="742950" lvl="1" indent="-285750">
              <a:buFont typeface="Arial" panose="020B0604020202020204" pitchFamily="34" charset="0"/>
              <a:buChar char="•"/>
            </a:pPr>
            <a:r>
              <a:rPr lang="en-US" sz="1600" dirty="0"/>
              <a:t>Used --</a:t>
            </a:r>
            <a:r>
              <a:rPr lang="en-US" sz="1600" dirty="0" err="1"/>
              <a:t>outFilterMultimapNmax</a:t>
            </a:r>
            <a:r>
              <a:rPr lang="en-US" sz="1600" dirty="0"/>
              <a:t> 1, which excludes reads with more than one alignment.</a:t>
            </a:r>
          </a:p>
          <a:p>
            <a:pPr marL="742950" lvl="1" indent="-285750">
              <a:buFont typeface="Arial" panose="020B0604020202020204" pitchFamily="34" charset="0"/>
              <a:buChar char="•"/>
            </a:pPr>
            <a:r>
              <a:rPr lang="en-US" sz="1600" dirty="0"/>
              <a:t>This is </a:t>
            </a:r>
            <a:r>
              <a:rPr lang="en-US" sz="1600" b="1" dirty="0"/>
              <a:t>very conservative</a:t>
            </a:r>
            <a:r>
              <a:rPr lang="en-US" sz="1600" dirty="0"/>
              <a:t>—may underestimate expression of genes with paralogs or repetitive regions.</a:t>
            </a:r>
          </a:p>
          <a:p>
            <a:pPr marL="285750" indent="-285750">
              <a:buFont typeface="Arial" panose="020B0604020202020204" pitchFamily="34" charset="0"/>
              <a:buChar char="•"/>
            </a:pPr>
            <a:r>
              <a:rPr lang="en-US" sz="1600" b="1" dirty="0"/>
              <a:t>Initial </a:t>
            </a:r>
            <a:r>
              <a:rPr lang="en-US" sz="1600" b="1" dirty="0" err="1"/>
              <a:t>featureCounts</a:t>
            </a:r>
            <a:r>
              <a:rPr lang="en-US" sz="1600" b="1" dirty="0"/>
              <a:t> run missed key flags</a:t>
            </a:r>
            <a:endParaRPr lang="en-US" sz="1600" dirty="0"/>
          </a:p>
          <a:p>
            <a:pPr marL="742950" lvl="1" indent="-285750">
              <a:buFont typeface="Arial" panose="020B0604020202020204" pitchFamily="34" charset="0"/>
              <a:buChar char="•"/>
            </a:pPr>
            <a:r>
              <a:rPr lang="en-US" sz="1600" dirty="0"/>
              <a:t>Forgot to include --</a:t>
            </a:r>
            <a:r>
              <a:rPr lang="en-US" sz="1600" dirty="0" err="1"/>
              <a:t>countReadPairs</a:t>
            </a:r>
            <a:r>
              <a:rPr lang="en-US" sz="1600" dirty="0"/>
              <a:t> and -s 2, leading to inflated counts and incorrect strand quantification.</a:t>
            </a:r>
          </a:p>
          <a:p>
            <a:pPr marL="742950" lvl="1" indent="-285750">
              <a:buFont typeface="Arial" panose="020B0604020202020204" pitchFamily="34" charset="0"/>
              <a:buChar char="•"/>
            </a:pPr>
            <a:r>
              <a:rPr lang="en-US" sz="1600" dirty="0"/>
              <a:t>These were fixed in a rerun after strand-specificity was confirmed with </a:t>
            </a:r>
            <a:r>
              <a:rPr lang="en-US" sz="1600" dirty="0" err="1"/>
              <a:t>QoRTs</a:t>
            </a:r>
            <a:r>
              <a:rPr lang="en-US" sz="1600" dirty="0"/>
              <a:t>.</a:t>
            </a:r>
          </a:p>
          <a:p>
            <a:pPr marL="285750" indent="-285750">
              <a:buFont typeface="Arial" panose="020B0604020202020204" pitchFamily="34" charset="0"/>
              <a:buChar char="•"/>
            </a:pPr>
            <a:r>
              <a:rPr lang="en-US" sz="1600" b="1" dirty="0"/>
              <a:t>Inconsistent sample naming and read depth variation</a:t>
            </a:r>
            <a:endParaRPr lang="en-US" sz="1600" dirty="0"/>
          </a:p>
          <a:p>
            <a:pPr marL="742950" lvl="1" indent="-285750">
              <a:buFont typeface="Arial" panose="020B0604020202020204" pitchFamily="34" charset="0"/>
              <a:buChar char="•"/>
            </a:pPr>
            <a:r>
              <a:rPr lang="en-US" sz="1600" dirty="0"/>
              <a:t>Required multiple rounds of renaming and normalization to address sequencing depth variability (e.g., Ctrl_06)</a:t>
            </a:r>
          </a:p>
          <a:p>
            <a:pPr marL="285750" indent="-285750">
              <a:buFont typeface="Arial" panose="020B0604020202020204" pitchFamily="34" charset="0"/>
              <a:buChar char="•"/>
            </a:pPr>
            <a:r>
              <a:rPr lang="en-US" sz="1600" b="1" dirty="0"/>
              <a:t>Sample size and no visibility on disease severity</a:t>
            </a:r>
            <a:endParaRPr lang="en-US" sz="1600" dirty="0"/>
          </a:p>
        </p:txBody>
      </p:sp>
    </p:spTree>
    <p:extLst>
      <p:ext uri="{BB962C8B-B14F-4D97-AF65-F5344CB8AC3E}">
        <p14:creationId xmlns:p14="http://schemas.microsoft.com/office/powerpoint/2010/main" val="342749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4F84-F358-F191-985E-5092E71AC91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40B5120-0096-D831-A4C4-BE4FEA9E9DE2}"/>
              </a:ext>
            </a:extLst>
          </p:cNvPr>
          <p:cNvSpPr>
            <a:spLocks noGrp="1"/>
          </p:cNvSpPr>
          <p:nvPr>
            <p:ph idx="1"/>
          </p:nvPr>
        </p:nvSpPr>
        <p:spPr>
          <a:ln>
            <a:noFill/>
          </a:ln>
        </p:spPr>
        <p:txBody>
          <a:bodyPr anchor="ctr"/>
          <a:lstStyle/>
          <a:p>
            <a:pPr>
              <a:buNone/>
            </a:pPr>
            <a:r>
              <a:rPr lang="en-US" b="1" dirty="0"/>
              <a:t>Background</a:t>
            </a:r>
            <a:endParaRPr lang="en-US" dirty="0"/>
          </a:p>
          <a:p>
            <a:pPr marL="285750" indent="-285750">
              <a:buFont typeface="Arial" panose="020B0604020202020204" pitchFamily="34" charset="0"/>
              <a:buChar char="•"/>
            </a:pPr>
            <a:r>
              <a:rPr lang="en-US" dirty="0"/>
              <a:t>Systemic lupus erythematosus (SLE) is a complex autoimmune disease characterized by widespread inflammation and immune dysregulation.</a:t>
            </a:r>
          </a:p>
          <a:p>
            <a:pPr marL="285750" indent="-285750">
              <a:buFont typeface="Arial" panose="020B0604020202020204" pitchFamily="34" charset="0"/>
              <a:buChar char="•"/>
            </a:pPr>
            <a:r>
              <a:rPr lang="en-US" dirty="0"/>
              <a:t>CD4⁺ T cells play a central role in orchestrating immune responses and are known to be dysregulated in SLE</a:t>
            </a:r>
          </a:p>
          <a:p>
            <a:pPr marL="285750" indent="-285750">
              <a:buFont typeface="Arial" panose="020B0604020202020204" pitchFamily="34" charset="0"/>
              <a:buChar char="•"/>
            </a:pPr>
            <a:r>
              <a:rPr lang="en-US" dirty="0"/>
              <a:t>Transcriptomic profiling of these cells can offer insights into disease-associated pathways and molecular signatures.</a:t>
            </a:r>
            <a:br>
              <a:rPr lang="en-US" dirty="0"/>
            </a:br>
            <a:endParaRPr lang="en-US" dirty="0"/>
          </a:p>
          <a:p>
            <a:pPr>
              <a:buNone/>
            </a:pPr>
            <a:r>
              <a:rPr lang="en-US" b="1" dirty="0"/>
              <a:t>Project Goal</a:t>
            </a:r>
            <a:endParaRPr lang="en-US" dirty="0"/>
          </a:p>
          <a:p>
            <a:pPr marL="285750" indent="-285750">
              <a:buFont typeface="Arial" panose="020B0604020202020204" pitchFamily="34" charset="0"/>
              <a:buChar char="•"/>
            </a:pPr>
            <a:r>
              <a:rPr lang="en-US" dirty="0"/>
              <a:t>To analyze RNA-seq data from CD4⁺ T cells of SLE patients and healthy controls</a:t>
            </a:r>
          </a:p>
          <a:p>
            <a:pPr marL="285750" indent="-285750">
              <a:buFont typeface="Arial" panose="020B0604020202020204" pitchFamily="34" charset="0"/>
              <a:buChar char="•"/>
            </a:pPr>
            <a:r>
              <a:rPr lang="en-US" dirty="0"/>
              <a:t>To identify differentially expressed genes and enriched biological processes involved in SLE pathogenesis.</a:t>
            </a:r>
          </a:p>
        </p:txBody>
      </p:sp>
    </p:spTree>
    <p:extLst>
      <p:ext uri="{BB962C8B-B14F-4D97-AF65-F5344CB8AC3E}">
        <p14:creationId xmlns:p14="http://schemas.microsoft.com/office/powerpoint/2010/main" val="2690312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EA642-FB07-1157-9E67-B9C78EE11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080E-FBA2-14FF-3006-CBA71AB763E2}"/>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D9E05150-AD8E-D0B6-F29C-EB941D14C20A}"/>
              </a:ext>
            </a:extLst>
          </p:cNvPr>
          <p:cNvSpPr txBox="1"/>
          <p:nvPr/>
        </p:nvSpPr>
        <p:spPr>
          <a:xfrm>
            <a:off x="207300" y="706043"/>
            <a:ext cx="8720039"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dirty="0"/>
              <a:t>Following alignment, QC, and quantification, I identified hundreds of </a:t>
            </a:r>
            <a:r>
              <a:rPr lang="en-US" sz="1600" b="1" dirty="0"/>
              <a:t>significantly differentially expressed genes</a:t>
            </a:r>
            <a:r>
              <a:rPr lang="en-US" sz="1600" dirty="0"/>
              <a:t>, many of which are involved in </a:t>
            </a:r>
            <a:r>
              <a:rPr lang="en-US" sz="1600" b="1" dirty="0"/>
              <a:t>interferon signaling and immune response</a:t>
            </a:r>
            <a:r>
              <a:rPr lang="en-US" sz="1600" dirty="0"/>
              <a:t>.</a:t>
            </a:r>
          </a:p>
          <a:p>
            <a:pPr marL="285750" indent="-285750">
              <a:spcAft>
                <a:spcPts val="600"/>
              </a:spcAft>
              <a:buFont typeface="Arial" panose="020B0604020202020204" pitchFamily="34" charset="0"/>
              <a:buChar char="•"/>
            </a:pPr>
            <a:r>
              <a:rPr lang="en-US" sz="1600" dirty="0"/>
              <a:t>GO term enrichment confirmed </a:t>
            </a:r>
            <a:r>
              <a:rPr lang="en-US" sz="1600" b="1" dirty="0"/>
              <a:t>type I interferon pathway activation</a:t>
            </a:r>
            <a:r>
              <a:rPr lang="en-US" sz="1600" dirty="0"/>
              <a:t> and possible involvement of </a:t>
            </a:r>
            <a:r>
              <a:rPr lang="en-US" sz="1600" b="1" dirty="0"/>
              <a:t>cell cycle regulation</a:t>
            </a:r>
            <a:r>
              <a:rPr lang="en-US" sz="1600" dirty="0"/>
              <a:t>, both of which are known to play roles in SLE pathogenesis, supporting the hypothesis</a:t>
            </a:r>
          </a:p>
          <a:p>
            <a:pPr marL="285750" indent="-285750">
              <a:spcAft>
                <a:spcPts val="600"/>
              </a:spcAft>
              <a:buFont typeface="Arial" panose="020B0604020202020204" pitchFamily="34" charset="0"/>
              <a:buChar char="•"/>
            </a:pPr>
            <a:r>
              <a:rPr lang="en-US" sz="1600" b="1" dirty="0"/>
              <a:t>Future directions</a:t>
            </a:r>
          </a:p>
          <a:p>
            <a:pPr marL="742950" lvl="1" indent="-285750">
              <a:spcAft>
                <a:spcPts val="600"/>
              </a:spcAft>
              <a:buFont typeface="Arial" panose="020B0604020202020204" pitchFamily="34" charset="0"/>
              <a:buChar char="•"/>
            </a:pPr>
            <a:r>
              <a:rPr lang="en-US" sz="1600" dirty="0"/>
              <a:t>GSEA analysis</a:t>
            </a:r>
          </a:p>
          <a:p>
            <a:pPr marL="742950" lvl="1" indent="-285750">
              <a:spcAft>
                <a:spcPts val="600"/>
              </a:spcAft>
              <a:buFont typeface="Arial" panose="020B0604020202020204" pitchFamily="34" charset="0"/>
              <a:buChar char="•"/>
            </a:pPr>
            <a:r>
              <a:rPr lang="en-US" sz="1600" dirty="0"/>
              <a:t>Subset by clinical metadata and different levels of disease activity or treatment</a:t>
            </a:r>
          </a:p>
          <a:p>
            <a:pPr marL="742950" lvl="1" indent="-285750">
              <a:spcAft>
                <a:spcPts val="600"/>
              </a:spcAft>
              <a:buFont typeface="Arial" panose="020B0604020202020204" pitchFamily="34" charset="0"/>
              <a:buChar char="•"/>
            </a:pPr>
            <a:r>
              <a:rPr lang="en-US" sz="1600" dirty="0"/>
              <a:t>Isoform-level and splicing analysis (</a:t>
            </a:r>
            <a:r>
              <a:rPr lang="en-US" sz="1600" dirty="0" err="1"/>
              <a:t>DEXSeq</a:t>
            </a:r>
            <a:r>
              <a:rPr lang="en-US" sz="1600" dirty="0"/>
              <a:t>)</a:t>
            </a:r>
          </a:p>
          <a:p>
            <a:pPr marL="742950" lvl="1" indent="-285750">
              <a:spcAft>
                <a:spcPts val="600"/>
              </a:spcAft>
              <a:buFont typeface="Arial" panose="020B0604020202020204" pitchFamily="34" charset="0"/>
              <a:buChar char="•"/>
            </a:pPr>
            <a:r>
              <a:rPr lang="en-US" sz="1600" dirty="0"/>
              <a:t>Cross-study comparisons</a:t>
            </a:r>
          </a:p>
          <a:p>
            <a:pPr marL="742950" lvl="1" indent="-285750">
              <a:spcAft>
                <a:spcPts val="600"/>
              </a:spcAft>
              <a:buFont typeface="Arial" panose="020B0604020202020204" pitchFamily="34" charset="0"/>
              <a:buChar char="•"/>
            </a:pPr>
            <a:r>
              <a:rPr lang="en-US" sz="1600" dirty="0"/>
              <a:t>Integration with epigenomic datasets</a:t>
            </a:r>
          </a:p>
        </p:txBody>
      </p:sp>
    </p:spTree>
    <p:extLst>
      <p:ext uri="{BB962C8B-B14F-4D97-AF65-F5344CB8AC3E}">
        <p14:creationId xmlns:p14="http://schemas.microsoft.com/office/powerpoint/2010/main" val="167596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7AD4-9681-75A0-8F7D-A7075F2E6F38}"/>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86305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D28E51-59C1-15E2-6EEC-D5896AC982A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9188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6CF1-DC9C-245A-333F-7EBD9DC47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622DF-9B8C-56D7-9164-401247B0079B}"/>
              </a:ext>
            </a:extLst>
          </p:cNvPr>
          <p:cNvSpPr>
            <a:spLocks noGrp="1"/>
          </p:cNvSpPr>
          <p:nvPr>
            <p:ph type="title"/>
          </p:nvPr>
        </p:nvSpPr>
        <p:spPr/>
        <p:txBody>
          <a:bodyPr/>
          <a:lstStyle/>
          <a:p>
            <a:r>
              <a:rPr lang="en-US" dirty="0"/>
              <a:t>Introduction (cont’d)</a:t>
            </a:r>
          </a:p>
        </p:txBody>
      </p:sp>
      <p:sp>
        <p:nvSpPr>
          <p:cNvPr id="3" name="Content Placeholder 2">
            <a:extLst>
              <a:ext uri="{FF2B5EF4-FFF2-40B4-BE49-F238E27FC236}">
                <a16:creationId xmlns:a16="http://schemas.microsoft.com/office/drawing/2014/main" id="{96E8AF70-1A70-B5D0-CEDF-5BC9A601AC94}"/>
              </a:ext>
            </a:extLst>
          </p:cNvPr>
          <p:cNvSpPr>
            <a:spLocks noGrp="1"/>
          </p:cNvSpPr>
          <p:nvPr>
            <p:ph idx="1"/>
          </p:nvPr>
        </p:nvSpPr>
        <p:spPr>
          <a:ln>
            <a:noFill/>
          </a:ln>
        </p:spPr>
        <p:txBody>
          <a:bodyPr anchor="ctr"/>
          <a:lstStyle/>
          <a:p>
            <a:pPr marL="285750" indent="-285750">
              <a:spcAft>
                <a:spcPts val="100"/>
              </a:spcAft>
              <a:buFont typeface="Arial" panose="020B0604020202020204" pitchFamily="34" charset="0"/>
              <a:buChar char="•"/>
            </a:pPr>
            <a:r>
              <a:rPr lang="en-US" b="1" dirty="0"/>
              <a:t>Dataset Source:</a:t>
            </a:r>
            <a:r>
              <a:rPr lang="en-US" dirty="0"/>
              <a:t> Publicly available RNA-seq data from </a:t>
            </a:r>
            <a:r>
              <a:rPr lang="en-US" b="1" dirty="0"/>
              <a:t>GEO accession GSE97263</a:t>
            </a:r>
            <a:endParaRPr lang="en-US" dirty="0"/>
          </a:p>
          <a:p>
            <a:pPr marL="285750" indent="-285750">
              <a:spcAft>
                <a:spcPts val="100"/>
              </a:spcAft>
              <a:buFont typeface="Arial" panose="020B0604020202020204" pitchFamily="34" charset="0"/>
              <a:buChar char="•"/>
            </a:pPr>
            <a:r>
              <a:rPr lang="en-US" b="1" dirty="0"/>
              <a:t>Cell Type:</a:t>
            </a:r>
            <a:r>
              <a:rPr lang="en-US" dirty="0"/>
              <a:t> Isolated </a:t>
            </a:r>
            <a:r>
              <a:rPr lang="en-US" b="1" dirty="0"/>
              <a:t>CD4⁺ T cells</a:t>
            </a:r>
            <a:r>
              <a:rPr lang="en-US" dirty="0"/>
              <a:t> from peripheral blood</a:t>
            </a:r>
          </a:p>
          <a:p>
            <a:pPr marL="1028700" lvl="1">
              <a:spcAft>
                <a:spcPts val="100"/>
              </a:spcAft>
            </a:pPr>
            <a:r>
              <a:rPr lang="en-US" b="1" dirty="0"/>
              <a:t>14 healthy controls</a:t>
            </a:r>
            <a:endParaRPr lang="en-US" dirty="0"/>
          </a:p>
          <a:p>
            <a:pPr marL="1028700" lvl="1">
              <a:spcAft>
                <a:spcPts val="100"/>
              </a:spcAft>
            </a:pPr>
            <a:r>
              <a:rPr lang="en-US" b="1" dirty="0"/>
              <a:t>13 SLE patients</a:t>
            </a:r>
            <a:endParaRPr lang="en-US" dirty="0"/>
          </a:p>
          <a:p>
            <a:pPr marL="285750" indent="-285750">
              <a:spcAft>
                <a:spcPts val="100"/>
              </a:spcAft>
              <a:buFont typeface="Arial" panose="020B0604020202020204" pitchFamily="34" charset="0"/>
              <a:buChar char="•"/>
            </a:pPr>
            <a:r>
              <a:rPr lang="en-US" b="1" dirty="0"/>
              <a:t>RNA-seq Platform:</a:t>
            </a:r>
            <a:r>
              <a:rPr lang="en-US" dirty="0"/>
              <a:t> Illumina </a:t>
            </a:r>
            <a:r>
              <a:rPr lang="en-US" dirty="0" err="1"/>
              <a:t>HiSeq</a:t>
            </a:r>
            <a:r>
              <a:rPr lang="en-US" dirty="0"/>
              <a:t> 2500</a:t>
            </a:r>
          </a:p>
          <a:p>
            <a:pPr marL="1028700" lvl="1">
              <a:spcAft>
                <a:spcPts val="100"/>
              </a:spcAft>
            </a:pPr>
            <a:r>
              <a:rPr lang="en-US" b="0" i="0" dirty="0" err="1">
                <a:solidFill>
                  <a:srgbClr val="333333"/>
                </a:solidFill>
                <a:effectLst/>
                <a:latin typeface="Helvetica Neue" panose="02000503000000020004" pitchFamily="2" charset="0"/>
              </a:rPr>
              <a:t>TruSeq</a:t>
            </a:r>
            <a:r>
              <a:rPr lang="en-US" b="0" i="0" dirty="0">
                <a:solidFill>
                  <a:srgbClr val="333333"/>
                </a:solidFill>
                <a:effectLst/>
                <a:latin typeface="Helvetica Neue" panose="02000503000000020004" pitchFamily="2" charset="0"/>
              </a:rPr>
              <a:t> Stranded mRNA HT kit (Illumina)</a:t>
            </a:r>
            <a:endParaRPr lang="en-US" dirty="0"/>
          </a:p>
          <a:p>
            <a:pPr marL="1028700" lvl="1">
              <a:spcAft>
                <a:spcPts val="100"/>
              </a:spcAft>
            </a:pPr>
            <a:r>
              <a:rPr lang="en-US" dirty="0"/>
              <a:t>Paired-end reads (2 × 100 bp)</a:t>
            </a:r>
          </a:p>
          <a:p>
            <a:pPr marL="285750" indent="-285750">
              <a:spcAft>
                <a:spcPts val="100"/>
              </a:spcAft>
              <a:buFont typeface="Arial" panose="020B0604020202020204" pitchFamily="34" charset="0"/>
              <a:buChar char="•"/>
            </a:pPr>
            <a:r>
              <a:rPr lang="en-US" b="1" dirty="0"/>
              <a:t>Library Preparation:</a:t>
            </a:r>
            <a:endParaRPr lang="en-US" dirty="0"/>
          </a:p>
          <a:p>
            <a:pPr marL="1028700" lvl="1">
              <a:spcAft>
                <a:spcPts val="100"/>
              </a:spcAft>
            </a:pPr>
            <a:r>
              <a:rPr lang="en-US" dirty="0"/>
              <a:t>Poly-A selection to enrich for mRNA</a:t>
            </a:r>
          </a:p>
          <a:p>
            <a:pPr marL="1028700" lvl="1">
              <a:spcAft>
                <a:spcPts val="100"/>
              </a:spcAft>
            </a:pPr>
            <a:r>
              <a:rPr lang="en-US" dirty="0"/>
              <a:t>cDNA synthesis and Illumina-compatible adapter ligation</a:t>
            </a:r>
          </a:p>
          <a:p>
            <a:pPr marL="1028700" lvl="1">
              <a:spcAft>
                <a:spcPts val="100"/>
              </a:spcAft>
            </a:pPr>
            <a:r>
              <a:rPr lang="en-US" dirty="0"/>
              <a:t>PCR amplification and quality assessment using Bioanalyzer</a:t>
            </a:r>
          </a:p>
        </p:txBody>
      </p:sp>
      <p:sp>
        <p:nvSpPr>
          <p:cNvPr id="4" name="TextBox 3">
            <a:extLst>
              <a:ext uri="{FF2B5EF4-FFF2-40B4-BE49-F238E27FC236}">
                <a16:creationId xmlns:a16="http://schemas.microsoft.com/office/drawing/2014/main" id="{DF94263D-8D6E-B639-69CC-DC6B7B317C37}"/>
              </a:ext>
            </a:extLst>
          </p:cNvPr>
          <p:cNvSpPr txBox="1"/>
          <p:nvPr/>
        </p:nvSpPr>
        <p:spPr>
          <a:xfrm>
            <a:off x="3131820" y="4465934"/>
            <a:ext cx="5882640" cy="553998"/>
          </a:xfrm>
          <a:prstGeom prst="rect">
            <a:avLst/>
          </a:prstGeom>
          <a:noFill/>
        </p:spPr>
        <p:txBody>
          <a:bodyPr wrap="square" rtlCol="0">
            <a:spAutoFit/>
          </a:bodyPr>
          <a:lstStyle/>
          <a:p>
            <a:r>
              <a:rPr lang="en-US" sz="1000" dirty="0"/>
              <a:t>Source: Shen et al., </a:t>
            </a:r>
            <a:r>
              <a:rPr lang="en-US" sz="1000" i="1" dirty="0"/>
              <a:t>Nature Communications</a:t>
            </a:r>
            <a:r>
              <a:rPr lang="en-US" sz="1000" dirty="0"/>
              <a:t> (2021) </a:t>
            </a:r>
            <a:r>
              <a:rPr lang="en-US" sz="1000" i="1" dirty="0"/>
              <a:t>“Type I interferons affect the metabolic fitness of CD8⁺ T cells from patients with systemic lupus erythematosus” </a:t>
            </a:r>
            <a:r>
              <a:rPr lang="en-US" sz="1000" dirty="0"/>
              <a:t>[</a:t>
            </a:r>
            <a:r>
              <a:rPr lang="en-US" sz="1000" dirty="0">
                <a:hlinkClick r:id="rId3"/>
              </a:rPr>
              <a:t>DOI: 10.1038/s41467-021-22436-z</a:t>
            </a:r>
            <a:r>
              <a:rPr lang="en-US" sz="1000" dirty="0"/>
              <a:t>]</a:t>
            </a:r>
          </a:p>
          <a:p>
            <a:endParaRPr lang="en-US" sz="1000" dirty="0"/>
          </a:p>
        </p:txBody>
      </p:sp>
    </p:spTree>
    <p:extLst>
      <p:ext uri="{BB962C8B-B14F-4D97-AF65-F5344CB8AC3E}">
        <p14:creationId xmlns:p14="http://schemas.microsoft.com/office/powerpoint/2010/main" val="132575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CB1C-12D1-1778-7E95-C8422C35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7BB80-0A0F-8277-9AB6-EBFE4801C4C4}"/>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FD78DC48-A585-DB3F-622C-C11BE7C23FD2}"/>
              </a:ext>
            </a:extLst>
          </p:cNvPr>
          <p:cNvSpPr>
            <a:spLocks noGrp="1"/>
          </p:cNvSpPr>
          <p:nvPr>
            <p:ph idx="1"/>
          </p:nvPr>
        </p:nvSpPr>
        <p:spPr>
          <a:xfrm>
            <a:off x="466558" y="331317"/>
            <a:ext cx="8233719" cy="3653992"/>
          </a:xfrm>
          <a:ln>
            <a:noFill/>
          </a:ln>
        </p:spPr>
        <p:txBody>
          <a:bodyPr anchor="ctr"/>
          <a:lstStyle/>
          <a:p>
            <a:pPr>
              <a:lnSpc>
                <a:spcPct val="160000"/>
              </a:lnSpc>
              <a:spcBef>
                <a:spcPts val="0"/>
              </a:spcBef>
              <a:spcAft>
                <a:spcPts val="0"/>
              </a:spcAft>
            </a:pPr>
            <a:r>
              <a:rPr lang="en-US" sz="2000" b="1" dirty="0"/>
              <a:t>CD4⁺ T cells from patients with systemic lupus erythematosus (SLE) exhibit distinct transcriptional signatures compared to healthy controls, characterized by differential gene expression in immune-related pathways, including type I interferon signaling</a:t>
            </a:r>
            <a:endParaRPr lang="en-US" sz="2000" dirty="0"/>
          </a:p>
        </p:txBody>
      </p:sp>
      <p:sp>
        <p:nvSpPr>
          <p:cNvPr id="4" name="TextBox 3">
            <a:extLst>
              <a:ext uri="{FF2B5EF4-FFF2-40B4-BE49-F238E27FC236}">
                <a16:creationId xmlns:a16="http://schemas.microsoft.com/office/drawing/2014/main" id="{15987033-D72F-7489-A661-25F43684A54B}"/>
              </a:ext>
            </a:extLst>
          </p:cNvPr>
          <p:cNvSpPr txBox="1"/>
          <p:nvPr/>
        </p:nvSpPr>
        <p:spPr>
          <a:xfrm>
            <a:off x="3116322" y="4333022"/>
            <a:ext cx="5882640" cy="553998"/>
          </a:xfrm>
          <a:prstGeom prst="rect">
            <a:avLst/>
          </a:prstGeom>
          <a:noFill/>
        </p:spPr>
        <p:txBody>
          <a:bodyPr wrap="square" rtlCol="0">
            <a:spAutoFit/>
          </a:bodyPr>
          <a:lstStyle/>
          <a:p>
            <a:pPr algn="l">
              <a:spcAft>
                <a:spcPts val="750"/>
              </a:spcAft>
              <a:buFont typeface="+mj-lt"/>
              <a:buAutoNum type="arabicPeriod"/>
            </a:pPr>
            <a:r>
              <a:rPr lang="en-US" sz="1000" dirty="0"/>
              <a:t>Source: </a:t>
            </a:r>
            <a:r>
              <a:rPr lang="en-US" sz="1000" b="0" i="0" dirty="0">
                <a:solidFill>
                  <a:srgbClr val="333333"/>
                </a:solidFill>
                <a:effectLst/>
                <a:latin typeface="Helvetica Neue" panose="02000503000000020004" pitchFamily="2" charset="0"/>
              </a:rPr>
              <a:t>Postal, M., Vivaldo, J. F., Fernandez-Ruiz, R., Paredes, J. L., Appenzeller, S., &amp; Niewold, T. B. (2020). Type I interferon in the pathogenesis of systemic lupus erythematosus. Current opinion in immunology, 67, 87–94. </a:t>
            </a:r>
            <a:r>
              <a:rPr lang="en-US" sz="1000" b="0" i="0" u="none" strike="noStrike" dirty="0">
                <a:solidFill>
                  <a:srgbClr val="337AB7"/>
                </a:solidFill>
                <a:effectLst/>
                <a:latin typeface="Helvetica Neue" panose="02000503000000020004" pitchFamily="2" charset="0"/>
                <a:hlinkClick r:id="rId3"/>
              </a:rPr>
              <a:t>https://doi.org/10.1016/j.coi.2020.10.014</a:t>
            </a:r>
            <a:endParaRPr lang="en-US" sz="1000" b="0" i="0"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323653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DB6B9-0F98-A3F7-CFA3-FD3151283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7CDBF-AD45-E058-9B84-1B5EEF5D4DDA}"/>
              </a:ext>
            </a:extLst>
          </p:cNvPr>
          <p:cNvSpPr>
            <a:spLocks noGrp="1"/>
          </p:cNvSpPr>
          <p:nvPr>
            <p:ph type="title"/>
          </p:nvPr>
        </p:nvSpPr>
        <p:spPr/>
        <p:txBody>
          <a:bodyPr/>
          <a:lstStyle/>
          <a:p>
            <a:r>
              <a:rPr lang="en-US" dirty="0"/>
              <a:t>Pre-Processing and QC: </a:t>
            </a:r>
            <a:r>
              <a:rPr lang="en-US" dirty="0" err="1"/>
              <a:t>FastQC</a:t>
            </a:r>
            <a:br>
              <a:rPr lang="en-US" dirty="0"/>
            </a:br>
            <a:endParaRPr lang="en-US" dirty="0"/>
          </a:p>
        </p:txBody>
      </p:sp>
      <p:pic>
        <p:nvPicPr>
          <p:cNvPr id="1028" name="Picture 4">
            <a:extLst>
              <a:ext uri="{FF2B5EF4-FFF2-40B4-BE49-F238E27FC236}">
                <a16:creationId xmlns:a16="http://schemas.microsoft.com/office/drawing/2014/main" id="{9B6C2AB7-2C6D-28C3-C55E-9735BF99D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7" y="751929"/>
            <a:ext cx="4289468" cy="3152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51EAA5F-5CE6-222D-A444-4926FF78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894" y="751929"/>
            <a:ext cx="4346498" cy="323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52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1E066-2EE6-012A-49FC-62CE96309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AE6AC-0685-D714-FB8F-2875F31A68DD}"/>
              </a:ext>
            </a:extLst>
          </p:cNvPr>
          <p:cNvSpPr>
            <a:spLocks noGrp="1"/>
          </p:cNvSpPr>
          <p:nvPr>
            <p:ph type="title"/>
          </p:nvPr>
        </p:nvSpPr>
        <p:spPr/>
        <p:txBody>
          <a:bodyPr/>
          <a:lstStyle/>
          <a:p>
            <a:r>
              <a:rPr lang="en-US" dirty="0"/>
              <a:t>Pre-Processing and QC: </a:t>
            </a:r>
            <a:r>
              <a:rPr lang="en-US" dirty="0" err="1"/>
              <a:t>FastQC</a:t>
            </a:r>
            <a:r>
              <a:rPr lang="en-US" dirty="0"/>
              <a:t> (cont’d)</a:t>
            </a:r>
            <a:br>
              <a:rPr lang="en-US" dirty="0"/>
            </a:br>
            <a:endParaRPr lang="en-US" dirty="0"/>
          </a:p>
        </p:txBody>
      </p:sp>
      <p:pic>
        <p:nvPicPr>
          <p:cNvPr id="2050" name="Picture 2">
            <a:extLst>
              <a:ext uri="{FF2B5EF4-FFF2-40B4-BE49-F238E27FC236}">
                <a16:creationId xmlns:a16="http://schemas.microsoft.com/office/drawing/2014/main" id="{D3083484-45A4-D456-D823-0CA10981F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2" y="930302"/>
            <a:ext cx="3980757" cy="2941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6234B35-5F6D-BADE-9C2D-40D157513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320" y="945873"/>
            <a:ext cx="3815536" cy="291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8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DBE7-AA10-98A7-A6DE-EE587E4383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15C16F-BE86-77E5-BA72-9A82DFEBB8D2}"/>
              </a:ext>
            </a:extLst>
          </p:cNvPr>
          <p:cNvSpPr>
            <a:spLocks noGrp="1"/>
          </p:cNvSpPr>
          <p:nvPr>
            <p:ph type="title"/>
          </p:nvPr>
        </p:nvSpPr>
        <p:spPr/>
        <p:txBody>
          <a:bodyPr/>
          <a:lstStyle/>
          <a:p>
            <a:r>
              <a:rPr lang="en-US" dirty="0"/>
              <a:t>Pre-Processing and QC: STAR Alignment</a:t>
            </a:r>
          </a:p>
        </p:txBody>
      </p:sp>
      <p:sp>
        <p:nvSpPr>
          <p:cNvPr id="8" name="Content Placeholder 7">
            <a:extLst>
              <a:ext uri="{FF2B5EF4-FFF2-40B4-BE49-F238E27FC236}">
                <a16:creationId xmlns:a16="http://schemas.microsoft.com/office/drawing/2014/main" id="{3F59DC09-CAAA-5562-7E59-C30992957BD0}"/>
              </a:ext>
            </a:extLst>
          </p:cNvPr>
          <p:cNvSpPr>
            <a:spLocks noGrp="1"/>
          </p:cNvSpPr>
          <p:nvPr>
            <p:ph idx="1"/>
          </p:nvPr>
        </p:nvSpPr>
        <p:spPr/>
        <p:txBody>
          <a:bodyPr/>
          <a:lstStyle/>
          <a:p>
            <a:pPr marL="285750" indent="-285750">
              <a:buFont typeface="Arial" panose="020B0604020202020204" pitchFamily="34" charset="0"/>
              <a:buChar char="•"/>
            </a:pPr>
            <a:r>
              <a:rPr lang="en-US" dirty="0"/>
              <a:t>Used </a:t>
            </a:r>
            <a:r>
              <a:rPr lang="en-US" b="1" dirty="0"/>
              <a:t>STAR</a:t>
            </a:r>
            <a:r>
              <a:rPr lang="en-US" dirty="0"/>
              <a:t> (Spliced Transcripts Alignment to a Reference) for fast and accurate alignment of paired-end reads.</a:t>
            </a:r>
          </a:p>
          <a:p>
            <a:pPr marL="285750" indent="-285750">
              <a:buFont typeface="Arial" panose="020B0604020202020204" pitchFamily="34" charset="0"/>
              <a:buChar char="•"/>
            </a:pPr>
            <a:r>
              <a:rPr lang="en-US" dirty="0"/>
              <a:t>Genome index built using </a:t>
            </a:r>
            <a:r>
              <a:rPr lang="en-US" b="1" dirty="0"/>
              <a:t>GENCODE v47 annotation</a:t>
            </a:r>
            <a:r>
              <a:rPr lang="en-US" dirty="0"/>
              <a:t> and </a:t>
            </a:r>
            <a:r>
              <a:rPr lang="en-US" b="1" dirty="0"/>
              <a:t>GRCh38 primary assembly</a:t>
            </a:r>
            <a:r>
              <a:rPr lang="en-US" dirty="0"/>
              <a:t>.</a:t>
            </a:r>
          </a:p>
        </p:txBody>
      </p:sp>
      <p:pic>
        <p:nvPicPr>
          <p:cNvPr id="9" name="Picture 8">
            <a:extLst>
              <a:ext uri="{FF2B5EF4-FFF2-40B4-BE49-F238E27FC236}">
                <a16:creationId xmlns:a16="http://schemas.microsoft.com/office/drawing/2014/main" id="{3776B2A5-46F7-5A99-3124-3122A3DC831C}"/>
              </a:ext>
            </a:extLst>
          </p:cNvPr>
          <p:cNvPicPr>
            <a:picLocks noChangeAspect="1"/>
          </p:cNvPicPr>
          <p:nvPr/>
        </p:nvPicPr>
        <p:blipFill>
          <a:blip r:embed="rId3"/>
          <a:stretch>
            <a:fillRect/>
          </a:stretch>
        </p:blipFill>
        <p:spPr>
          <a:xfrm>
            <a:off x="453082" y="1991086"/>
            <a:ext cx="3783955" cy="1490649"/>
          </a:xfrm>
          <a:prstGeom prst="rect">
            <a:avLst/>
          </a:prstGeom>
        </p:spPr>
      </p:pic>
      <p:pic>
        <p:nvPicPr>
          <p:cNvPr id="10" name="Picture 9">
            <a:extLst>
              <a:ext uri="{FF2B5EF4-FFF2-40B4-BE49-F238E27FC236}">
                <a16:creationId xmlns:a16="http://schemas.microsoft.com/office/drawing/2014/main" id="{8A023FED-968A-6164-469B-11833B3AB484}"/>
              </a:ext>
            </a:extLst>
          </p:cNvPr>
          <p:cNvPicPr>
            <a:picLocks noChangeAspect="1"/>
          </p:cNvPicPr>
          <p:nvPr/>
        </p:nvPicPr>
        <p:blipFill>
          <a:blip r:embed="rId4"/>
          <a:stretch>
            <a:fillRect/>
          </a:stretch>
        </p:blipFill>
        <p:spPr>
          <a:xfrm>
            <a:off x="4567320" y="1606053"/>
            <a:ext cx="4241732" cy="2401404"/>
          </a:xfrm>
          <a:prstGeom prst="rect">
            <a:avLst/>
          </a:prstGeom>
        </p:spPr>
      </p:pic>
    </p:spTree>
    <p:extLst>
      <p:ext uri="{BB962C8B-B14F-4D97-AF65-F5344CB8AC3E}">
        <p14:creationId xmlns:p14="http://schemas.microsoft.com/office/powerpoint/2010/main" val="33316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5573C-9114-B6F2-E307-073A8F20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ACCD4-FB03-D264-333B-D99908D9E6D1}"/>
              </a:ext>
            </a:extLst>
          </p:cNvPr>
          <p:cNvSpPr>
            <a:spLocks noGrp="1"/>
          </p:cNvSpPr>
          <p:nvPr>
            <p:ph type="title"/>
          </p:nvPr>
        </p:nvSpPr>
        <p:spPr/>
        <p:txBody>
          <a:bodyPr/>
          <a:lstStyle/>
          <a:p>
            <a:r>
              <a:rPr lang="en-US" dirty="0"/>
              <a:t>Pre-Processing and QC: </a:t>
            </a:r>
            <a:r>
              <a:rPr lang="en-US" dirty="0" err="1"/>
              <a:t>QoRTs</a:t>
            </a:r>
            <a:r>
              <a:rPr lang="en-US" dirty="0"/>
              <a:t> &amp; </a:t>
            </a:r>
            <a:r>
              <a:rPr lang="en-US" dirty="0" err="1"/>
              <a:t>featureCounts</a:t>
            </a:r>
            <a:endParaRPr lang="en-US" dirty="0"/>
          </a:p>
        </p:txBody>
      </p:sp>
      <p:sp>
        <p:nvSpPr>
          <p:cNvPr id="3" name="Content Placeholder 2">
            <a:extLst>
              <a:ext uri="{FF2B5EF4-FFF2-40B4-BE49-F238E27FC236}">
                <a16:creationId xmlns:a16="http://schemas.microsoft.com/office/drawing/2014/main" id="{F1797109-4EB3-C0BE-EB75-0A7CE221942F}"/>
              </a:ext>
            </a:extLst>
          </p:cNvPr>
          <p:cNvSpPr>
            <a:spLocks noGrp="1"/>
          </p:cNvSpPr>
          <p:nvPr>
            <p:ph idx="1"/>
          </p:nvPr>
        </p:nvSpPr>
        <p:spPr>
          <a:xfrm>
            <a:off x="457199" y="690141"/>
            <a:ext cx="8435010" cy="733143"/>
          </a:xfrm>
          <a:ln>
            <a:noFill/>
          </a:ln>
        </p:spPr>
        <p:txBody>
          <a:bodyPr anchor="ctr"/>
          <a:lstStyle/>
          <a:p>
            <a:pPr marL="285750" indent="-285750">
              <a:buFont typeface="Arial" panose="020B0604020202020204" pitchFamily="34" charset="0"/>
              <a:buChar char="•"/>
            </a:pPr>
            <a:r>
              <a:rPr lang="en-US" sz="1600" dirty="0"/>
              <a:t>Used </a:t>
            </a:r>
            <a:r>
              <a:rPr lang="en-US" sz="1600" b="1" dirty="0" err="1"/>
              <a:t>QoRTs</a:t>
            </a:r>
            <a:r>
              <a:rPr lang="en-US" sz="1600" dirty="0"/>
              <a:t> </a:t>
            </a:r>
            <a:r>
              <a:rPr lang="en-US" sz="1600" b="1" dirty="0"/>
              <a:t>QC</a:t>
            </a:r>
            <a:r>
              <a:rPr lang="en-US" sz="1600" dirty="0"/>
              <a:t> on STAR-aligned BAM files using GENCODE v47 GTF</a:t>
            </a:r>
          </a:p>
          <a:p>
            <a:pPr marL="285750" indent="-285750">
              <a:buFont typeface="Arial" panose="020B0604020202020204" pitchFamily="34" charset="0"/>
              <a:buChar char="•"/>
            </a:pPr>
            <a:r>
              <a:rPr lang="en-US" dirty="0"/>
              <a:t>Used </a:t>
            </a:r>
            <a:r>
              <a:rPr lang="en-US" b="1" dirty="0" err="1"/>
              <a:t>featureCounts</a:t>
            </a:r>
            <a:r>
              <a:rPr lang="en-US" dirty="0"/>
              <a:t> to generate gene-level raw counts for differential expression analysis</a:t>
            </a:r>
            <a:endParaRPr lang="en-US" sz="1600" dirty="0"/>
          </a:p>
        </p:txBody>
      </p:sp>
      <p:pic>
        <p:nvPicPr>
          <p:cNvPr id="6" name="Picture 5">
            <a:extLst>
              <a:ext uri="{FF2B5EF4-FFF2-40B4-BE49-F238E27FC236}">
                <a16:creationId xmlns:a16="http://schemas.microsoft.com/office/drawing/2014/main" id="{47396D98-66E9-7CFA-7379-96590B961A0D}"/>
              </a:ext>
            </a:extLst>
          </p:cNvPr>
          <p:cNvPicPr>
            <a:picLocks noChangeAspect="1"/>
          </p:cNvPicPr>
          <p:nvPr/>
        </p:nvPicPr>
        <p:blipFill>
          <a:blip r:embed="rId3"/>
          <a:stretch>
            <a:fillRect/>
          </a:stretch>
        </p:blipFill>
        <p:spPr>
          <a:xfrm>
            <a:off x="4333927" y="1888613"/>
            <a:ext cx="4369921" cy="1614115"/>
          </a:xfrm>
          <a:prstGeom prst="rect">
            <a:avLst/>
          </a:prstGeom>
        </p:spPr>
      </p:pic>
      <p:pic>
        <p:nvPicPr>
          <p:cNvPr id="8" name="Picture 7">
            <a:extLst>
              <a:ext uri="{FF2B5EF4-FFF2-40B4-BE49-F238E27FC236}">
                <a16:creationId xmlns:a16="http://schemas.microsoft.com/office/drawing/2014/main" id="{68ACC581-17C3-F8E0-2996-43A9E209CD0E}"/>
              </a:ext>
            </a:extLst>
          </p:cNvPr>
          <p:cNvPicPr>
            <a:picLocks noChangeAspect="1"/>
          </p:cNvPicPr>
          <p:nvPr/>
        </p:nvPicPr>
        <p:blipFill>
          <a:blip r:embed="rId4"/>
          <a:stretch>
            <a:fillRect/>
          </a:stretch>
        </p:blipFill>
        <p:spPr>
          <a:xfrm>
            <a:off x="194806" y="2116297"/>
            <a:ext cx="4017626" cy="1310715"/>
          </a:xfrm>
          <a:prstGeom prst="rect">
            <a:avLst/>
          </a:prstGeom>
        </p:spPr>
      </p:pic>
    </p:spTree>
    <p:extLst>
      <p:ext uri="{BB962C8B-B14F-4D97-AF65-F5344CB8AC3E}">
        <p14:creationId xmlns:p14="http://schemas.microsoft.com/office/powerpoint/2010/main" val="73322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A3FFF-3726-DF44-946F-6AB0D2138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4216A-21E0-7E93-0B7E-0F05C3C2311F}"/>
              </a:ext>
            </a:extLst>
          </p:cNvPr>
          <p:cNvSpPr>
            <a:spLocks noGrp="1"/>
          </p:cNvSpPr>
          <p:nvPr>
            <p:ph type="title"/>
          </p:nvPr>
        </p:nvSpPr>
        <p:spPr/>
        <p:txBody>
          <a:bodyPr/>
          <a:lstStyle/>
          <a:p>
            <a:r>
              <a:rPr lang="en-US" dirty="0"/>
              <a:t>Pre-Processing and QC: </a:t>
            </a:r>
            <a:r>
              <a:rPr lang="en-US" dirty="0" err="1"/>
              <a:t>MultiQC</a:t>
            </a:r>
            <a:endParaRPr lang="en-US" dirty="0"/>
          </a:p>
        </p:txBody>
      </p:sp>
      <p:sp>
        <p:nvSpPr>
          <p:cNvPr id="10" name="TextBox 9">
            <a:extLst>
              <a:ext uri="{FF2B5EF4-FFF2-40B4-BE49-F238E27FC236}">
                <a16:creationId xmlns:a16="http://schemas.microsoft.com/office/drawing/2014/main" id="{31E988B7-EBEF-D8E9-F8A5-8092B08B2779}"/>
              </a:ext>
            </a:extLst>
          </p:cNvPr>
          <p:cNvSpPr txBox="1"/>
          <p:nvPr/>
        </p:nvSpPr>
        <p:spPr>
          <a:xfrm>
            <a:off x="457199" y="646046"/>
            <a:ext cx="3200401" cy="3908762"/>
          </a:xfrm>
          <a:prstGeom prst="rect">
            <a:avLst/>
          </a:prstGeom>
          <a:noFill/>
        </p:spPr>
        <p:txBody>
          <a:bodyPr wrap="square">
            <a:spAutoFit/>
          </a:bodyPr>
          <a:lstStyle/>
          <a:p>
            <a:r>
              <a:rPr lang="en-US" sz="1600" dirty="0"/>
              <a:t>Used </a:t>
            </a:r>
            <a:r>
              <a:rPr lang="en-US" sz="1600" b="1" dirty="0" err="1"/>
              <a:t>MultiQC</a:t>
            </a:r>
            <a:r>
              <a:rPr lang="en-US" sz="1600" dirty="0"/>
              <a:t> to aggregate output from multiple bioinformatics tools into a single, interactive HTML report</a:t>
            </a:r>
          </a:p>
          <a:p>
            <a:pPr marL="171450" indent="-171450">
              <a:buFont typeface="Arial" panose="020B0604020202020204" pitchFamily="34" charset="0"/>
              <a:buChar char="•"/>
            </a:pPr>
            <a:r>
              <a:rPr lang="en-US" sz="1200" b="1" dirty="0"/>
              <a:t>High alignment quality</a:t>
            </a:r>
            <a:r>
              <a:rPr lang="en-US" sz="1200" dirty="0"/>
              <a:t>: Most samples show % Assigned between 70–85%, indicating accurate transcript quantification</a:t>
            </a:r>
          </a:p>
          <a:p>
            <a:pPr marL="171450" indent="-171450">
              <a:buFont typeface="Arial" panose="020B0604020202020204" pitchFamily="34" charset="0"/>
              <a:buChar char="•"/>
            </a:pPr>
            <a:r>
              <a:rPr lang="en-US" sz="1200" b="1" dirty="0"/>
              <a:t>Broad genome coverage</a:t>
            </a:r>
            <a:r>
              <a:rPr lang="en-US" sz="1200" dirty="0"/>
              <a:t>: All samples span over 50 chromosomes, reducing mapping bias.</a:t>
            </a:r>
          </a:p>
          <a:p>
            <a:pPr marL="171450" indent="-171450">
              <a:buFont typeface="Arial" panose="020B0604020202020204" pitchFamily="34" charset="0"/>
              <a:buChar char="•"/>
            </a:pPr>
            <a:r>
              <a:rPr lang="en-US" sz="1200" b="1" dirty="0"/>
              <a:t>Ctrl_06 stands out</a:t>
            </a:r>
            <a:r>
              <a:rPr lang="en-US" sz="1200" dirty="0"/>
              <a:t>: It has much higher total reads—not a QC failure, but a </a:t>
            </a:r>
            <a:r>
              <a:rPr lang="en-US" sz="1200" b="1" dirty="0"/>
              <a:t>result of deeper sequencing</a:t>
            </a:r>
            <a:r>
              <a:rPr lang="en-US" sz="1200" dirty="0"/>
              <a:t>.</a:t>
            </a:r>
          </a:p>
          <a:p>
            <a:pPr marL="171450" indent="-171450">
              <a:buFont typeface="Arial" panose="020B0604020202020204" pitchFamily="34" charset="0"/>
              <a:buChar char="•"/>
            </a:pPr>
            <a:r>
              <a:rPr lang="en-US" sz="1200" b="1" dirty="0"/>
              <a:t>Slight variation in “% Genes with Counts”</a:t>
            </a:r>
            <a:r>
              <a:rPr lang="en-US" sz="1200" dirty="0"/>
              <a:t>: Likely due to </a:t>
            </a:r>
            <a:r>
              <a:rPr lang="en-US" sz="1200" b="1" dirty="0"/>
              <a:t>biological variability</a:t>
            </a:r>
            <a:r>
              <a:rPr lang="en-US" sz="1200" dirty="0"/>
              <a:t> in expression rather than technical issues.</a:t>
            </a:r>
          </a:p>
          <a:p>
            <a:endParaRPr lang="en-US" sz="1600" dirty="0"/>
          </a:p>
        </p:txBody>
      </p:sp>
      <p:pic>
        <p:nvPicPr>
          <p:cNvPr id="4098" name="Picture 2">
            <a:extLst>
              <a:ext uri="{FF2B5EF4-FFF2-40B4-BE49-F238E27FC236}">
                <a16:creationId xmlns:a16="http://schemas.microsoft.com/office/drawing/2014/main" id="{848AAF93-294C-5EC8-6E9C-704B6F015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823" y="721938"/>
            <a:ext cx="5049076" cy="389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44177"/>
      </p:ext>
    </p:extLst>
  </p:cSld>
  <p:clrMapOvr>
    <a:masterClrMapping/>
  </p:clrMapOvr>
</p:sld>
</file>

<file path=ppt/theme/theme1.xml><?xml version="1.0" encoding="utf-8"?>
<a:theme xmlns:a="http://schemas.openxmlformats.org/drawingml/2006/main" name="WCM_Template_Cobranded PPT_Gray">
  <a:themeElements>
    <a:clrScheme name="WCM 2022">
      <a:dk1>
        <a:srgbClr val="2D2E2D"/>
      </a:dk1>
      <a:lt1>
        <a:srgbClr val="FFFFFF"/>
      </a:lt1>
      <a:dk2>
        <a:srgbClr val="555555"/>
      </a:dk2>
      <a:lt2>
        <a:srgbClr val="EFEEED"/>
      </a:lt2>
      <a:accent1>
        <a:srgbClr val="B31B1B"/>
      </a:accent1>
      <a:accent2>
        <a:srgbClr val="CF4520"/>
      </a:accent2>
      <a:accent3>
        <a:srgbClr val="E87722"/>
      </a:accent3>
      <a:accent4>
        <a:srgbClr val="FFC72C"/>
      </a:accent4>
      <a:accent5>
        <a:srgbClr val="8D8E8D"/>
      </a:accent5>
      <a:accent6>
        <a:srgbClr val="CECFCD"/>
      </a:accent6>
      <a:hlink>
        <a:srgbClr val="272727"/>
      </a:hlink>
      <a:folHlink>
        <a:srgbClr val="27272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cm_template_masterbrand_wide_ppt_white" id="{907254EC-2902-A44B-BCB7-1945B2D07FF4}" vid="{49B71980-DE23-324C-99C3-85255CCFAC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3491</TotalTime>
  <Words>1615</Words>
  <Application>Microsoft Macintosh PowerPoint</Application>
  <PresentationFormat>On-screen Show (16:9)</PresentationFormat>
  <Paragraphs>134</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Courier New</vt:lpstr>
      <vt:lpstr>Helvetica Neue</vt:lpstr>
      <vt:lpstr>WCM_Template_Cobranded PPT_Gray</vt:lpstr>
      <vt:lpstr>Uncovering Immune Dysregulation in SLE through RNA-Seq of CD4⁺ T Cells</vt:lpstr>
      <vt:lpstr>Introduction</vt:lpstr>
      <vt:lpstr>Introduction (cont’d)</vt:lpstr>
      <vt:lpstr>Hypothesis</vt:lpstr>
      <vt:lpstr>Pre-Processing and QC: FastQC </vt:lpstr>
      <vt:lpstr>Pre-Processing and QC: FastQC (cont’d) </vt:lpstr>
      <vt:lpstr>Pre-Processing and QC: STAR Alignment</vt:lpstr>
      <vt:lpstr>Pre-Processing and QC: QoRTs &amp; featureCounts</vt:lpstr>
      <vt:lpstr>Pre-Processing and QC: MultiQC</vt:lpstr>
      <vt:lpstr>Pre-Processing and QC: MultiQC (cont’d)</vt:lpstr>
      <vt:lpstr>Pre-Processing and QC: MultiQC (cont’d)</vt:lpstr>
      <vt:lpstr>Pre-Processing and QC: MultiQC (cont’d)</vt:lpstr>
      <vt:lpstr>Differentially Expressed Genes Analysis: PCA</vt:lpstr>
      <vt:lpstr>Differentially Expressed Genes Analysis: Heatmaps</vt:lpstr>
      <vt:lpstr>Differentially Expressed Genes Analysis: MA &amp; Volcano Plots</vt:lpstr>
      <vt:lpstr>GO Term Enrichment</vt:lpstr>
      <vt:lpstr>PowerPoint Presentation</vt:lpstr>
      <vt:lpstr>Expression of a GO-Enriched Gene in SLE vs Control</vt:lpstr>
      <vt:lpstr>Challenges</vt:lpstr>
      <vt:lpstr>Conclusion</vt:lpstr>
      <vt:lpstr>Questions?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dc:title>
  <dc:subject/>
  <dc:creator>brian zickerman</dc:creator>
  <cp:keywords/>
  <dc:description/>
  <cp:lastModifiedBy>Parham Rouzbahani</cp:lastModifiedBy>
  <cp:revision>474</cp:revision>
  <cp:lastPrinted>2015-10-19T20:50:20Z</cp:lastPrinted>
  <dcterms:created xsi:type="dcterms:W3CDTF">2022-12-12T22:47:27Z</dcterms:created>
  <dcterms:modified xsi:type="dcterms:W3CDTF">2025-04-22T21:04:46Z</dcterms:modified>
  <cp:category/>
</cp:coreProperties>
</file>